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3" r:id="rId2"/>
    <p:sldId id="389" r:id="rId3"/>
    <p:sldId id="314" r:id="rId4"/>
    <p:sldId id="316" r:id="rId5"/>
    <p:sldId id="583" r:id="rId6"/>
    <p:sldId id="584" r:id="rId7"/>
    <p:sldId id="585" r:id="rId8"/>
    <p:sldId id="586" r:id="rId9"/>
    <p:sldId id="587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ime.feliu@uam.es" initials="j" lastIdx="1" clrIdx="0">
    <p:extLst>
      <p:ext uri="{19B8F6BF-5375-455C-9EA6-DF929625EA0E}">
        <p15:presenceInfo xmlns:p15="http://schemas.microsoft.com/office/powerpoint/2012/main" userId="S::JAIME.FELIU@UAM.ES::50f1c62d-509f-4342-8de5-0e087f17e1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ime Feliu" userId="5671d9d976112c82" providerId="LiveId" clId="{A46F8F63-839C-4672-8BEB-45D536B8579D}"/>
    <pc:docChg chg="custSel modSld">
      <pc:chgData name="Jaime Feliu" userId="5671d9d976112c82" providerId="LiveId" clId="{A46F8F63-839C-4672-8BEB-45D536B8579D}" dt="2021-11-29T16:14:07.545" v="66" actId="20577"/>
      <pc:docMkLst>
        <pc:docMk/>
      </pc:docMkLst>
      <pc:sldChg chg="modSp mod">
        <pc:chgData name="Jaime Feliu" userId="5671d9d976112c82" providerId="LiveId" clId="{A46F8F63-839C-4672-8BEB-45D536B8579D}" dt="2021-11-29T16:14:07.545" v="66" actId="20577"/>
        <pc:sldMkLst>
          <pc:docMk/>
          <pc:sldMk cId="2528004680" sldId="587"/>
        </pc:sldMkLst>
        <pc:spChg chg="mod">
          <ac:chgData name="Jaime Feliu" userId="5671d9d976112c82" providerId="LiveId" clId="{A46F8F63-839C-4672-8BEB-45D536B8579D}" dt="2021-11-29T16:14:07.545" v="66" actId="20577"/>
          <ac:spMkLst>
            <pc:docMk/>
            <pc:sldMk cId="2528004680" sldId="58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F7837-1182-458B-885C-2B373433F2A7}" type="datetimeFigureOut">
              <a:rPr lang="es-ES" smtClean="0"/>
              <a:t>29/11/2021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997B6-BBEA-4281-9691-FC571BB77B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0683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F62F4F3B-5956-4051-A52F-527DAA512F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072E4043-7D35-4E89-8DE3-2EDB42A2A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altLang="es-E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E49056FA-0264-48D4-8D0D-518201E389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DECD327-667D-4703-A508-0F8C78722CD9}" type="slidenum">
              <a:rPr lang="en-GB" altLang="es-ES" smtClean="0">
                <a:latin typeface="Times New Roman" panose="02020603050405020304" pitchFamily="18" charset="0"/>
              </a:rPr>
              <a:pPr/>
              <a:t>2</a:t>
            </a:fld>
            <a:endParaRPr lang="en-GB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0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94005-D1FA-4567-BF2E-9095591E1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B32F06-7724-4EFE-9E72-8500CE3D3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A40705-7C43-4BF3-A96E-149314C4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1BD-DF03-427E-8F0B-E20AB2A3589D}" type="datetimeFigureOut">
              <a:rPr lang="es-ES" smtClean="0"/>
              <a:t>29/11/2021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E669BC-6475-43A3-B2B6-FD86BDEC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05DA9C-6AA9-4024-AE12-6D46AA38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5C07-4679-4882-8F07-0009302F87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94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EB854-B6F4-4508-A3C2-565AB380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0B6D4D-D4CE-40A4-B944-B0DD5206D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BE2327-605F-4277-A3A9-575D3C770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1BD-DF03-427E-8F0B-E20AB2A3589D}" type="datetimeFigureOut">
              <a:rPr lang="es-ES" smtClean="0"/>
              <a:t>29/11/2021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5A203F-2016-4D92-A963-80DCD4B6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3DCC13-29CA-481E-95F4-7EA8CD4DB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5C07-4679-4882-8F07-0009302F87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87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0CFB0E-5EA3-4E02-8A8E-9475A85F52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2CA5BAE-60C1-49F3-B486-158A87E55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B2BC0B-92CD-4BEC-9094-2A3681AC4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1BD-DF03-427E-8F0B-E20AB2A3589D}" type="datetimeFigureOut">
              <a:rPr lang="es-ES" smtClean="0"/>
              <a:t>29/11/2021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7A4097-3415-4F7C-811F-90BAAE4E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65A582-B8C0-46BC-908F-7700C208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5C07-4679-4882-8F07-0009302F87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9643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BBE767-A7C5-4E3F-AF86-B4C485488E63}"/>
              </a:ext>
            </a:extLst>
          </p:cNvPr>
          <p:cNvSpPr/>
          <p:nvPr/>
        </p:nvSpPr>
        <p:spPr>
          <a:xfrm>
            <a:off x="0" y="0"/>
            <a:ext cx="12192000" cy="10287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C751EF-8CB1-49AB-86EE-4DC32E201F7E}"/>
              </a:ext>
            </a:extLst>
          </p:cNvPr>
          <p:cNvSpPr/>
          <p:nvPr/>
        </p:nvSpPr>
        <p:spPr>
          <a:xfrm>
            <a:off x="0" y="1023939"/>
            <a:ext cx="12192000" cy="460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BEEAD4-EEF8-4A26-A978-DAB847864791}"/>
              </a:ext>
            </a:extLst>
          </p:cNvPr>
          <p:cNvSpPr/>
          <p:nvPr userDrawn="1"/>
        </p:nvSpPr>
        <p:spPr>
          <a:xfrm>
            <a:off x="0" y="0"/>
            <a:ext cx="12192000" cy="10287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271037-7734-4D7F-BCAF-93F8C61B0A57}"/>
              </a:ext>
            </a:extLst>
          </p:cNvPr>
          <p:cNvSpPr/>
          <p:nvPr userDrawn="1"/>
        </p:nvSpPr>
        <p:spPr>
          <a:xfrm>
            <a:off x="0" y="1023939"/>
            <a:ext cx="12192000" cy="46037"/>
          </a:xfrm>
          <a:prstGeom prst="rect">
            <a:avLst/>
          </a:prstGeom>
          <a:solidFill>
            <a:srgbClr val="878C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652" y="1371600"/>
            <a:ext cx="10656000" cy="4572000"/>
          </a:xfrm>
          <a:prstGeom prst="rect">
            <a:avLst/>
          </a:prstGeom>
        </p:spPr>
        <p:txBody>
          <a:bodyPr lIns="0"/>
          <a:lstStyle>
            <a:lvl1pPr marL="196850" indent="-196850">
              <a:spcBef>
                <a:spcPts val="0"/>
              </a:spcBef>
              <a:spcAft>
                <a:spcPts val="300"/>
              </a:spcAft>
              <a:defRPr/>
            </a:lvl1pPr>
            <a:lvl2pPr marL="374650" indent="-165100">
              <a:spcBef>
                <a:spcPts val="0"/>
              </a:spcBef>
              <a:spcAft>
                <a:spcPts val="300"/>
              </a:spcAft>
              <a:defRPr/>
            </a:lvl2pPr>
            <a:lvl3pPr marL="565150" indent="-184150">
              <a:spcBef>
                <a:spcPts val="0"/>
              </a:spcBef>
              <a:spcAft>
                <a:spcPts val="300"/>
              </a:spcAft>
              <a:defRPr/>
            </a:lvl3pPr>
            <a:lvl4pPr marL="749300" indent="-184150">
              <a:spcBef>
                <a:spcPts val="0"/>
              </a:spcBef>
              <a:spcAft>
                <a:spcPts val="300"/>
              </a:spcAft>
              <a:defRPr/>
            </a:lvl4pPr>
            <a:lvl5pPr marL="914400" indent="-158750">
              <a:spcBef>
                <a:spcPts val="0"/>
              </a:spcBef>
              <a:spcAft>
                <a:spcPts val="300"/>
              </a:spcAft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8351" y="376651"/>
            <a:ext cx="10668000" cy="49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36000" rIns="36000" bIns="0"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8352" y="6115455"/>
            <a:ext cx="4350560" cy="409170"/>
          </a:xfrm>
          <a:prstGeom prst="rect">
            <a:avLst/>
          </a:prstGeom>
        </p:spPr>
        <p:txBody>
          <a:bodyPr lIns="0" rIns="0" bIns="0" anchor="b"/>
          <a:lstStyle>
            <a:lvl1pPr marL="0" indent="0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299279" y="6115455"/>
            <a:ext cx="4350560" cy="409170"/>
          </a:xfrm>
          <a:prstGeom prst="rect">
            <a:avLst/>
          </a:prstGeom>
        </p:spPr>
        <p:txBody>
          <a:bodyPr lIns="0" rIns="0" bIns="0" anchor="b"/>
          <a:lstStyle>
            <a:lvl1pPr marL="0" indent="0" algn="r">
              <a:spcBef>
                <a:spcPts val="0"/>
              </a:spcBef>
              <a:buNone/>
              <a:defRPr sz="10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2030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33613-CD07-4CE4-A237-FF238B68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BDFC96-CA0F-4A23-A0A4-601D9D741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2A8201-1129-4F99-BCE5-493C436D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1BD-DF03-427E-8F0B-E20AB2A3589D}" type="datetimeFigureOut">
              <a:rPr lang="es-ES" smtClean="0"/>
              <a:t>29/11/2021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6B0ABB-52FF-41B7-A19F-B10862DCB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B0DEAA-64AB-4033-8CA1-36D1433C9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5C07-4679-4882-8F07-0009302F87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450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F4F26B-E4A8-4E42-9FF2-0775D9DFC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B980C8-F556-4260-848E-AFD17DA57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9A7D8B-1E4C-4F9E-8ADE-CFC1304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1BD-DF03-427E-8F0B-E20AB2A3589D}" type="datetimeFigureOut">
              <a:rPr lang="es-ES" smtClean="0"/>
              <a:t>29/11/2021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DAF8D3-3EB4-453B-9635-A9D2C857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47E197-6F90-4223-92E5-26AED563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5C07-4679-4882-8F07-0009302F87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61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001DC-40BF-4FCF-B18B-70398C4D6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AC1288-1E5A-4F25-BB7B-885077795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A912465-2276-49BC-9C8A-BFE95F2D5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5AA76A-249E-42AD-9040-06F7FCEDC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1BD-DF03-427E-8F0B-E20AB2A3589D}" type="datetimeFigureOut">
              <a:rPr lang="es-ES" smtClean="0"/>
              <a:t>29/11/2021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620FB6-D24B-41A0-9A51-C0301F5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C2DB40-35DB-468B-9CF2-52CB1CF4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5C07-4679-4882-8F07-0009302F87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07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15123-0427-40FE-BC8B-7D8387D2C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01DD86-9ED9-4EC7-A82D-14C234210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1239F5-C851-4002-B67E-0FF0269F5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D8EEAE1-4158-4CA9-9CC3-9EB7CCD47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739E7E-2DE0-485C-B8A2-FF1771FFDD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E027141-4266-4F81-AEC6-63EBD20FF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1BD-DF03-427E-8F0B-E20AB2A3589D}" type="datetimeFigureOut">
              <a:rPr lang="es-ES" smtClean="0"/>
              <a:t>29/11/2021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102D53B-B739-4379-A43B-F27867AFC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07E3C91-2ED6-4F5D-A919-D2E1C13F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5C07-4679-4882-8F07-0009302F87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48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42059-F3C4-4EB9-9789-B27CE284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3A12E24-D816-4359-AFE7-A9EF7E8A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1BD-DF03-427E-8F0B-E20AB2A3589D}" type="datetimeFigureOut">
              <a:rPr lang="es-ES" smtClean="0"/>
              <a:t>29/11/2021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ED761F-0ECF-4451-B730-310037A6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E39CBDF-583A-4CA5-8E1B-E875886D1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5C07-4679-4882-8F07-0009302F87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78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7F419B-7408-416C-A605-156B9534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1BD-DF03-427E-8F0B-E20AB2A3589D}" type="datetimeFigureOut">
              <a:rPr lang="es-ES" smtClean="0"/>
              <a:t>29/11/2021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DCB0D5-07F5-4E3A-922C-244D9C7A7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0FAD0E-1441-417B-8B4D-A02393B73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5C07-4679-4882-8F07-0009302F87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08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B0C28-C2D5-438B-9E08-9FB8EAA5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44ACD1-B91A-4A21-A99E-BD2457C6B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881050-D262-4C3B-9902-EFE8555A5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BC03D1-491A-4BDA-98D3-FFAA1EEB6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1BD-DF03-427E-8F0B-E20AB2A3589D}" type="datetimeFigureOut">
              <a:rPr lang="es-ES" smtClean="0"/>
              <a:t>29/11/2021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D94056-FC90-4579-A61A-A2A011449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0F2948-C3B3-45D1-A176-F7AFDD1C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5C07-4679-4882-8F07-0009302F87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803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24B6F8-C6D3-4C83-A249-1E993C6E3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78C5282-EBB2-4E00-818C-77AA4E87CB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39F946-4B10-4233-A789-175A177A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FFA761-3E3D-4F65-8298-3101122E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861BD-DF03-427E-8F0B-E20AB2A3589D}" type="datetimeFigureOut">
              <a:rPr lang="es-ES" smtClean="0"/>
              <a:t>29/11/2021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E71ED8-4D7F-4EC3-BB86-4DE2789B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94A3B5-B04C-4D7F-BE77-95CD107A6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5C07-4679-4882-8F07-0009302F87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413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10F6C8C-B3F3-4FCE-A1B0-C01E1FB5B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1C4664-3CF7-4C3F-8666-B54AA82C8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90013F-3392-4281-8979-C49B3E596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861BD-DF03-427E-8F0B-E20AB2A3589D}" type="datetimeFigureOut">
              <a:rPr lang="es-ES" smtClean="0"/>
              <a:t>29/11/2021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294922-35D7-44CD-B15D-D390A9EBD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104A9E-F352-4F2D-A0AF-4127D4FFB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75C07-4679-4882-8F07-0009302F87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724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4DDC94B-A7E8-468B-A711-D88678AEF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40" y="256138"/>
            <a:ext cx="11235567" cy="195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dirty="0"/>
              <a:t>IDFENTIFICACIÓN DE FACTORES PRONÓSTICOS DE LARGA SUPERVIVENCIA EN PACIENTES DIAGNOSTICADOS DE ADENOCARCINOMA DE PÁNCREAS </a:t>
            </a:r>
            <a:endParaRPr lang="es-ES" altLang="es-ES" dirty="0">
              <a:solidFill>
                <a:schemeClr val="tx2"/>
              </a:solidFill>
            </a:endParaRPr>
          </a:p>
        </p:txBody>
      </p:sp>
      <p:pic>
        <p:nvPicPr>
          <p:cNvPr id="47107" name="Picture 4" descr="~AUT0016">
            <a:extLst>
              <a:ext uri="{FF2B5EF4-FFF2-40B4-BE49-F238E27FC236}">
                <a16:creationId xmlns:a16="http://schemas.microsoft.com/office/drawing/2014/main" id="{E906DFE9-6CD1-4844-83EA-029AD8026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00" y="3429000"/>
            <a:ext cx="2463944" cy="305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Seis datos claves sobre el cáncer de páncreas | Noticias | Agencia Peruana  de Noticias And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84" y="3429000"/>
            <a:ext cx="3675087" cy="280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1393F0FB-C582-4493-8886-42ED6C12D0D3}"/>
              </a:ext>
            </a:extLst>
          </p:cNvPr>
          <p:cNvSpPr/>
          <p:nvPr/>
        </p:nvSpPr>
        <p:spPr>
          <a:xfrm>
            <a:off x="3223269" y="2040566"/>
            <a:ext cx="5598999" cy="51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159E9A"/>
                </a:solidFill>
                <a:latin typeface="Arial Narrow" panose="020B0606020202030204" pitchFamily="34" charset="0"/>
              </a:rPr>
              <a:t>Estudio del grupo PC-CAM</a:t>
            </a:r>
            <a:endParaRPr lang="es-ES" sz="28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83BC-E08C-48B9-BDDE-FF6A8E4D4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688" y="347664"/>
            <a:ext cx="8001000" cy="498475"/>
          </a:xfrm>
        </p:spPr>
        <p:txBody>
          <a:bodyPr rtlCol="0">
            <a:normAutofit fontScale="90000"/>
          </a:bodyPr>
          <a:lstStyle/>
          <a:p>
            <a:pPr marL="72000">
              <a:defRPr/>
            </a:pPr>
            <a:r>
              <a:rPr lang="en-US" b="1" dirty="0" err="1">
                <a:solidFill>
                  <a:schemeClr val="bg1"/>
                </a:solidFill>
                <a:latin typeface="Arial"/>
              </a:rPr>
              <a:t>En</a:t>
            </a:r>
            <a:r>
              <a:rPr lang="en-US" b="1" dirty="0">
                <a:solidFill>
                  <a:schemeClr val="bg1"/>
                </a:solidFill>
                <a:latin typeface="Arial"/>
              </a:rPr>
              <a:t> las </a:t>
            </a:r>
            <a:r>
              <a:rPr lang="en-US" b="1" dirty="0" err="1">
                <a:solidFill>
                  <a:schemeClr val="bg1"/>
                </a:solidFill>
                <a:latin typeface="Arial"/>
              </a:rPr>
              <a:t>últimas</a:t>
            </a:r>
            <a:r>
              <a:rPr lang="en-US" b="1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</a:rPr>
              <a:t>décadas</a:t>
            </a:r>
            <a:r>
              <a:rPr lang="en-US" b="1" dirty="0">
                <a:solidFill>
                  <a:schemeClr val="bg1"/>
                </a:solidFill>
                <a:latin typeface="Arial"/>
              </a:rPr>
              <a:t> se </a:t>
            </a:r>
            <a:r>
              <a:rPr lang="en-US" b="1" dirty="0" err="1">
                <a:solidFill>
                  <a:schemeClr val="bg1"/>
                </a:solidFill>
                <a:latin typeface="Arial"/>
              </a:rPr>
              <a:t>han</a:t>
            </a:r>
            <a:r>
              <a:rPr lang="en-US" b="1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</a:rPr>
              <a:t>producido</a:t>
            </a:r>
            <a:r>
              <a:rPr lang="en-US" b="1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</a:rPr>
              <a:t>grandes</a:t>
            </a:r>
            <a:r>
              <a:rPr lang="en-US" b="1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</a:rPr>
              <a:t>avances</a:t>
            </a:r>
            <a:r>
              <a:rPr lang="en-US" b="1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</a:rPr>
              <a:t>en</a:t>
            </a:r>
            <a:r>
              <a:rPr lang="en-US" b="1" dirty="0">
                <a:solidFill>
                  <a:schemeClr val="bg1"/>
                </a:solidFill>
                <a:latin typeface="Arial"/>
              </a:rPr>
              <a:t> la </a:t>
            </a:r>
            <a:r>
              <a:rPr lang="en-US" b="1" dirty="0" err="1">
                <a:solidFill>
                  <a:schemeClr val="bg1"/>
                </a:solidFill>
                <a:latin typeface="Arial"/>
              </a:rPr>
              <a:t>supervivencia</a:t>
            </a:r>
            <a:r>
              <a:rPr lang="en-US" b="1" dirty="0">
                <a:solidFill>
                  <a:schemeClr val="bg1"/>
                </a:solidFill>
                <a:latin typeface="Arial"/>
              </a:rPr>
              <a:t> de </a:t>
            </a:r>
            <a:r>
              <a:rPr lang="en-US" b="1" dirty="0" err="1">
                <a:solidFill>
                  <a:schemeClr val="bg1"/>
                </a:solidFill>
                <a:latin typeface="Arial"/>
              </a:rPr>
              <a:t>muchos</a:t>
            </a:r>
            <a:r>
              <a:rPr lang="en-US" b="1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</a:rPr>
              <a:t>cánceres</a:t>
            </a:r>
            <a:r>
              <a:rPr lang="en-US" b="1" dirty="0">
                <a:solidFill>
                  <a:schemeClr val="bg1"/>
                </a:solidFill>
                <a:latin typeface="Arial"/>
              </a:rPr>
              <a:t>…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561D5F0-EEC6-4A37-956E-160A9AAD3C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23250" y="6332260"/>
            <a:ext cx="3698875" cy="409575"/>
          </a:xfrm>
        </p:spPr>
        <p:txBody>
          <a:bodyPr>
            <a:normAutofit fontScale="92500" lnSpcReduction="10000"/>
          </a:bodyPr>
          <a:lstStyle/>
          <a:p>
            <a:pPr algn="l" defTabSz="457200">
              <a:spcBef>
                <a:spcPct val="30000"/>
              </a:spcBef>
              <a:buClr>
                <a:srgbClr val="000000"/>
              </a:buClr>
              <a:buSzPct val="100000"/>
              <a:defRPr/>
            </a:pPr>
            <a:r>
              <a:rPr lang="en-GB" dirty="0">
                <a:solidFill>
                  <a:srgbClr val="C00000"/>
                </a:solidFill>
              </a:rPr>
              <a:t>Pancreatic Cancer Action. Available at: https://pancreaticcanceraction.org/wp-content/uploads/2012/10/Trends-in-cancer-survival-by-tumour-site-1971_2011.png (Accessed 10/11/16)</a:t>
            </a:r>
          </a:p>
        </p:txBody>
      </p:sp>
      <p:grpSp>
        <p:nvGrpSpPr>
          <p:cNvPr id="7172" name="Group 2">
            <a:extLst>
              <a:ext uri="{FF2B5EF4-FFF2-40B4-BE49-F238E27FC236}">
                <a16:creationId xmlns:a16="http://schemas.microsoft.com/office/drawing/2014/main" id="{D3A4F662-C010-45D9-84E1-B3449619F088}"/>
              </a:ext>
            </a:extLst>
          </p:cNvPr>
          <p:cNvGrpSpPr>
            <a:grpSpLocks/>
          </p:cNvGrpSpPr>
          <p:nvPr/>
        </p:nvGrpSpPr>
        <p:grpSpPr bwMode="auto">
          <a:xfrm>
            <a:off x="2862264" y="1682557"/>
            <a:ext cx="6911433" cy="3418889"/>
            <a:chOff x="1341110" y="1593822"/>
            <a:chExt cx="6735736" cy="3760325"/>
          </a:xfrm>
        </p:grpSpPr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32564C4E-830B-4838-99A8-D434163E0576}"/>
                </a:ext>
              </a:extLst>
            </p:cNvPr>
            <p:cNvSpPr/>
            <p:nvPr/>
          </p:nvSpPr>
          <p:spPr>
            <a:xfrm>
              <a:off x="1341110" y="5249708"/>
              <a:ext cx="6040049" cy="40158"/>
            </a:xfrm>
            <a:custGeom>
              <a:avLst/>
              <a:gdLst>
                <a:gd name="connsiteX0" fmla="*/ 0 w 5549900"/>
                <a:gd name="connsiteY0" fmla="*/ 38100 h 38100"/>
                <a:gd name="connsiteX1" fmla="*/ 5549900 w 5549900"/>
                <a:gd name="connsiteY1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49900" h="38100">
                  <a:moveTo>
                    <a:pt x="0" y="38100"/>
                  </a:moveTo>
                  <a:lnTo>
                    <a:pt x="5549900" y="0"/>
                  </a:lnTo>
                </a:path>
              </a:pathLst>
            </a:custGeom>
            <a:noFill/>
            <a:ln w="38100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en-GB" sz="1100" kern="0">
                <a:solidFill>
                  <a:prstClr val="white"/>
                </a:solidFill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DC340D6-32C1-4C05-AE29-A3EF964EC19A}"/>
                </a:ext>
              </a:extLst>
            </p:cNvPr>
            <p:cNvSpPr txBox="1"/>
            <p:nvPr/>
          </p:nvSpPr>
          <p:spPr>
            <a:xfrm>
              <a:off x="7439951" y="1593822"/>
              <a:ext cx="263516" cy="186182"/>
            </a:xfrm>
            <a:prstGeom prst="rect">
              <a:avLst/>
            </a:prstGeom>
            <a:noFill/>
          </p:spPr>
          <p:txBody>
            <a:bodyPr wrap="none" lIns="36000" tIns="0" rIns="0" bIns="0" anchor="ctr">
              <a:spAutoFit/>
            </a:bodyPr>
            <a:lstStyle/>
            <a:p>
              <a:pPr defTabSz="457200">
                <a:defRPr/>
              </a:pPr>
              <a:r>
                <a:rPr lang="en-GB" sz="1100" kern="0" dirty="0">
                  <a:solidFill>
                    <a:schemeClr val="tx2">
                      <a:lumMod val="50000"/>
                    </a:schemeClr>
                  </a:solidFill>
                </a:rPr>
                <a:t>Skin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569FF2D-F08C-41DB-A81F-E41A8E0B8DD4}"/>
                </a:ext>
              </a:extLst>
            </p:cNvPr>
            <p:cNvSpPr txBox="1"/>
            <p:nvPr/>
          </p:nvSpPr>
          <p:spPr>
            <a:xfrm>
              <a:off x="7439951" y="1758823"/>
              <a:ext cx="391621" cy="186182"/>
            </a:xfrm>
            <a:prstGeom prst="rect">
              <a:avLst/>
            </a:prstGeom>
            <a:noFill/>
          </p:spPr>
          <p:txBody>
            <a:bodyPr wrap="none" lIns="36000" tIns="0" rIns="0" bIns="0" anchor="ctr">
              <a:spAutoFit/>
            </a:bodyPr>
            <a:lstStyle/>
            <a:p>
              <a:pPr defTabSz="457200">
                <a:defRPr/>
              </a:pPr>
              <a:r>
                <a:rPr lang="en-GB" sz="1100" kern="0" dirty="0">
                  <a:solidFill>
                    <a:schemeClr val="accent5"/>
                  </a:solidFill>
                </a:rPr>
                <a:t>Breast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1B969D5-ADAF-4971-B067-5420AD616F46}"/>
                </a:ext>
              </a:extLst>
            </p:cNvPr>
            <p:cNvSpPr txBox="1"/>
            <p:nvPr/>
          </p:nvSpPr>
          <p:spPr>
            <a:xfrm>
              <a:off x="7439951" y="1943903"/>
              <a:ext cx="504103" cy="186182"/>
            </a:xfrm>
            <a:prstGeom prst="rect">
              <a:avLst/>
            </a:prstGeom>
            <a:noFill/>
          </p:spPr>
          <p:txBody>
            <a:bodyPr wrap="none" lIns="36000" tIns="0" rIns="0" bIns="0" anchor="ctr">
              <a:spAutoFit/>
            </a:bodyPr>
            <a:lstStyle/>
            <a:p>
              <a:pPr defTabSz="457200">
                <a:defRPr/>
              </a:pPr>
              <a:r>
                <a:rPr lang="en-GB" sz="1100" kern="0" dirty="0">
                  <a:solidFill>
                    <a:schemeClr val="accent1"/>
                  </a:solidFill>
                </a:rPr>
                <a:t>Prostate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4B3F6FC-997A-4FF2-BBBC-869BAE4D989D}"/>
                </a:ext>
              </a:extLst>
            </p:cNvPr>
            <p:cNvSpPr txBox="1"/>
            <p:nvPr/>
          </p:nvSpPr>
          <p:spPr>
            <a:xfrm>
              <a:off x="7439951" y="2871051"/>
              <a:ext cx="380686" cy="186182"/>
            </a:xfrm>
            <a:prstGeom prst="rect">
              <a:avLst/>
            </a:prstGeom>
            <a:noFill/>
          </p:spPr>
          <p:txBody>
            <a:bodyPr wrap="none" lIns="36000" tIns="0" rIns="0" bIns="0" anchor="ctr">
              <a:spAutoFit/>
            </a:bodyPr>
            <a:lstStyle/>
            <a:p>
              <a:pPr defTabSz="457200">
                <a:defRPr/>
              </a:pPr>
              <a:r>
                <a:rPr lang="en-GB" sz="1100" kern="0" dirty="0">
                  <a:solidFill>
                    <a:schemeClr val="bg2"/>
                  </a:solidFill>
                </a:rPr>
                <a:t>Bowel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28F2F82-F2AF-42BE-B71E-5AF805A0970F}"/>
                </a:ext>
              </a:extLst>
            </p:cNvPr>
            <p:cNvSpPr txBox="1"/>
            <p:nvPr/>
          </p:nvSpPr>
          <p:spPr>
            <a:xfrm>
              <a:off x="7439951" y="3825261"/>
              <a:ext cx="561907" cy="186182"/>
            </a:xfrm>
            <a:prstGeom prst="rect">
              <a:avLst/>
            </a:prstGeom>
            <a:noFill/>
          </p:spPr>
          <p:txBody>
            <a:bodyPr wrap="none" lIns="36000" tIns="0" rIns="0" bIns="0" anchor="ctr">
              <a:spAutoFit/>
            </a:bodyPr>
            <a:lstStyle/>
            <a:p>
              <a:pPr defTabSz="457200">
                <a:defRPr/>
              </a:pPr>
              <a:r>
                <a:rPr lang="en-GB" sz="1100" kern="0" dirty="0">
                  <a:solidFill>
                    <a:schemeClr val="accent2"/>
                  </a:solidFill>
                </a:rPr>
                <a:t>Myeloma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1700E95-7B4C-4035-9EFD-552B5D27D812}"/>
                </a:ext>
              </a:extLst>
            </p:cNvPr>
            <p:cNvSpPr txBox="1"/>
            <p:nvPr/>
          </p:nvSpPr>
          <p:spPr>
            <a:xfrm>
              <a:off x="7439951" y="3434148"/>
              <a:ext cx="471297" cy="186182"/>
            </a:xfrm>
            <a:prstGeom prst="rect">
              <a:avLst/>
            </a:prstGeom>
            <a:noFill/>
          </p:spPr>
          <p:txBody>
            <a:bodyPr wrap="none" lIns="36000" tIns="0" rIns="0" bIns="0" anchor="ctr">
              <a:spAutoFit/>
            </a:bodyPr>
            <a:lstStyle/>
            <a:p>
              <a:pPr defTabSz="457200">
                <a:defRPr/>
              </a:pPr>
              <a:r>
                <a:rPr lang="en-GB" sz="1100" kern="0" dirty="0">
                  <a:solidFill>
                    <a:schemeClr val="accent3"/>
                  </a:solidFill>
                </a:rPr>
                <a:t>Ovarian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04DE355-D842-4851-B467-DFB1817C924C}"/>
                </a:ext>
              </a:extLst>
            </p:cNvPr>
            <p:cNvSpPr txBox="1"/>
            <p:nvPr/>
          </p:nvSpPr>
          <p:spPr>
            <a:xfrm>
              <a:off x="7439951" y="3226370"/>
              <a:ext cx="636895" cy="186182"/>
            </a:xfrm>
            <a:prstGeom prst="rect">
              <a:avLst/>
            </a:prstGeom>
            <a:noFill/>
          </p:spPr>
          <p:txBody>
            <a:bodyPr wrap="none" lIns="36000" tIns="0" rIns="0" bIns="0" anchor="ctr">
              <a:spAutoFit/>
            </a:bodyPr>
            <a:lstStyle/>
            <a:p>
              <a:pPr defTabSz="457200">
                <a:defRPr/>
              </a:pPr>
              <a:r>
                <a:rPr lang="en-GB" sz="1100" kern="0" dirty="0">
                  <a:solidFill>
                    <a:schemeClr val="accent4"/>
                  </a:solidFill>
                </a:rPr>
                <a:t>Leukaemia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2E1292B6-FDBA-4F39-80AB-DC5483439082}"/>
                </a:ext>
              </a:extLst>
            </p:cNvPr>
            <p:cNvSpPr txBox="1"/>
            <p:nvPr/>
          </p:nvSpPr>
          <p:spPr>
            <a:xfrm>
              <a:off x="7439951" y="3053511"/>
              <a:ext cx="413492" cy="186182"/>
            </a:xfrm>
            <a:prstGeom prst="rect">
              <a:avLst/>
            </a:prstGeom>
            <a:noFill/>
          </p:spPr>
          <p:txBody>
            <a:bodyPr wrap="none" lIns="36000" tIns="0" rIns="0" bIns="0" anchor="ctr">
              <a:spAutoFit/>
            </a:bodyPr>
            <a:lstStyle/>
            <a:p>
              <a:pPr defTabSz="457200">
                <a:defRPr/>
              </a:pPr>
              <a:r>
                <a:rPr lang="en-GB" sz="1100" kern="0" dirty="0">
                  <a:solidFill>
                    <a:schemeClr val="accent6"/>
                  </a:solidFill>
                </a:rPr>
                <a:t>Kidney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1841E451-AAD3-4B05-B4CE-5F3E24B8F525}"/>
                </a:ext>
              </a:extLst>
            </p:cNvPr>
            <p:cNvSpPr txBox="1"/>
            <p:nvPr/>
          </p:nvSpPr>
          <p:spPr>
            <a:xfrm>
              <a:off x="7439951" y="5167965"/>
              <a:ext cx="632208" cy="186182"/>
            </a:xfrm>
            <a:prstGeom prst="rect">
              <a:avLst/>
            </a:prstGeom>
            <a:noFill/>
          </p:spPr>
          <p:txBody>
            <a:bodyPr wrap="none" lIns="36000" tIns="0" rIns="0" bIns="0" anchor="ctr">
              <a:spAutoFit/>
            </a:bodyPr>
            <a:lstStyle/>
            <a:p>
              <a:pPr defTabSz="457200">
                <a:defRPr/>
              </a:pPr>
              <a:r>
                <a:rPr lang="en-GB" sz="1100" b="1" kern="0" dirty="0">
                  <a:solidFill>
                    <a:srgbClr val="C00000"/>
                  </a:solidFill>
                </a:rPr>
                <a:t>Pancreatic</a:t>
              </a: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6BF6C295-4428-40C5-A467-EB735DE46D85}"/>
                </a:ext>
              </a:extLst>
            </p:cNvPr>
            <p:cNvSpPr/>
            <p:nvPr/>
          </p:nvSpPr>
          <p:spPr>
            <a:xfrm>
              <a:off x="1353487" y="3021761"/>
              <a:ext cx="6021483" cy="1374133"/>
            </a:xfrm>
            <a:custGeom>
              <a:avLst/>
              <a:gdLst>
                <a:gd name="connsiteX0" fmla="*/ 0 w 5518150"/>
                <a:gd name="connsiteY0" fmla="*/ 1447800 h 1447800"/>
                <a:gd name="connsiteX1" fmla="*/ 971550 w 5518150"/>
                <a:gd name="connsiteY1" fmla="*/ 977900 h 1447800"/>
                <a:gd name="connsiteX2" fmla="*/ 2197100 w 5518150"/>
                <a:gd name="connsiteY2" fmla="*/ 527050 h 1447800"/>
                <a:gd name="connsiteX3" fmla="*/ 3340100 w 5518150"/>
                <a:gd name="connsiteY3" fmla="*/ 254000 h 1447800"/>
                <a:gd name="connsiteX4" fmla="*/ 4502150 w 5518150"/>
                <a:gd name="connsiteY4" fmla="*/ 146050 h 1447800"/>
                <a:gd name="connsiteX5" fmla="*/ 5518150 w 5518150"/>
                <a:gd name="connsiteY5" fmla="*/ 0 h 1447800"/>
                <a:gd name="connsiteX0" fmla="*/ 0 w 5518150"/>
                <a:gd name="connsiteY0" fmla="*/ 1447800 h 1447800"/>
                <a:gd name="connsiteX1" fmla="*/ 1109663 w 5518150"/>
                <a:gd name="connsiteY1" fmla="*/ 1106488 h 1447800"/>
                <a:gd name="connsiteX2" fmla="*/ 2197100 w 5518150"/>
                <a:gd name="connsiteY2" fmla="*/ 527050 h 1447800"/>
                <a:gd name="connsiteX3" fmla="*/ 3340100 w 5518150"/>
                <a:gd name="connsiteY3" fmla="*/ 254000 h 1447800"/>
                <a:gd name="connsiteX4" fmla="*/ 4502150 w 5518150"/>
                <a:gd name="connsiteY4" fmla="*/ 146050 h 1447800"/>
                <a:gd name="connsiteX5" fmla="*/ 5518150 w 5518150"/>
                <a:gd name="connsiteY5" fmla="*/ 0 h 1447800"/>
                <a:gd name="connsiteX0" fmla="*/ 0 w 5518150"/>
                <a:gd name="connsiteY0" fmla="*/ 1447800 h 1447800"/>
                <a:gd name="connsiteX1" fmla="*/ 1109663 w 5518150"/>
                <a:gd name="connsiteY1" fmla="*/ 1106488 h 1447800"/>
                <a:gd name="connsiteX2" fmla="*/ 2187575 w 5518150"/>
                <a:gd name="connsiteY2" fmla="*/ 731838 h 1447800"/>
                <a:gd name="connsiteX3" fmla="*/ 3340100 w 5518150"/>
                <a:gd name="connsiteY3" fmla="*/ 254000 h 1447800"/>
                <a:gd name="connsiteX4" fmla="*/ 4502150 w 5518150"/>
                <a:gd name="connsiteY4" fmla="*/ 146050 h 1447800"/>
                <a:gd name="connsiteX5" fmla="*/ 5518150 w 5518150"/>
                <a:gd name="connsiteY5" fmla="*/ 0 h 1447800"/>
                <a:gd name="connsiteX0" fmla="*/ 0 w 5518150"/>
                <a:gd name="connsiteY0" fmla="*/ 1447800 h 1447800"/>
                <a:gd name="connsiteX1" fmla="*/ 1109663 w 5518150"/>
                <a:gd name="connsiteY1" fmla="*/ 1106488 h 1447800"/>
                <a:gd name="connsiteX2" fmla="*/ 2187575 w 5518150"/>
                <a:gd name="connsiteY2" fmla="*/ 731838 h 1447800"/>
                <a:gd name="connsiteX3" fmla="*/ 3306763 w 5518150"/>
                <a:gd name="connsiteY3" fmla="*/ 373062 h 1447800"/>
                <a:gd name="connsiteX4" fmla="*/ 4502150 w 5518150"/>
                <a:gd name="connsiteY4" fmla="*/ 146050 h 1447800"/>
                <a:gd name="connsiteX5" fmla="*/ 5518150 w 5518150"/>
                <a:gd name="connsiteY5" fmla="*/ 0 h 1447800"/>
                <a:gd name="connsiteX0" fmla="*/ 0 w 5518150"/>
                <a:gd name="connsiteY0" fmla="*/ 1447800 h 1447800"/>
                <a:gd name="connsiteX1" fmla="*/ 1109663 w 5518150"/>
                <a:gd name="connsiteY1" fmla="*/ 1106488 h 1447800"/>
                <a:gd name="connsiteX2" fmla="*/ 2187575 w 5518150"/>
                <a:gd name="connsiteY2" fmla="*/ 731838 h 1447800"/>
                <a:gd name="connsiteX3" fmla="*/ 3306763 w 5518150"/>
                <a:gd name="connsiteY3" fmla="*/ 373062 h 1447800"/>
                <a:gd name="connsiteX4" fmla="*/ 4411663 w 5518150"/>
                <a:gd name="connsiteY4" fmla="*/ 265113 h 1447800"/>
                <a:gd name="connsiteX5" fmla="*/ 5518150 w 5518150"/>
                <a:gd name="connsiteY5" fmla="*/ 0 h 1447800"/>
                <a:gd name="connsiteX0" fmla="*/ 0 w 5527675"/>
                <a:gd name="connsiteY0" fmla="*/ 1304925 h 1304925"/>
                <a:gd name="connsiteX1" fmla="*/ 1109663 w 5527675"/>
                <a:gd name="connsiteY1" fmla="*/ 963613 h 1304925"/>
                <a:gd name="connsiteX2" fmla="*/ 2187575 w 5527675"/>
                <a:gd name="connsiteY2" fmla="*/ 588963 h 1304925"/>
                <a:gd name="connsiteX3" fmla="*/ 3306763 w 5527675"/>
                <a:gd name="connsiteY3" fmla="*/ 230187 h 1304925"/>
                <a:gd name="connsiteX4" fmla="*/ 4411663 w 5527675"/>
                <a:gd name="connsiteY4" fmla="*/ 122238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87575 w 5527675"/>
                <a:gd name="connsiteY2" fmla="*/ 588963 h 1304925"/>
                <a:gd name="connsiteX3" fmla="*/ 3306763 w 5527675"/>
                <a:gd name="connsiteY3" fmla="*/ 230187 h 1304925"/>
                <a:gd name="connsiteX4" fmla="*/ 4411663 w 5527675"/>
                <a:gd name="connsiteY4" fmla="*/ 122238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984994 h 1304925"/>
                <a:gd name="connsiteX3" fmla="*/ 3306763 w 5527675"/>
                <a:gd name="connsiteY3" fmla="*/ 230187 h 1304925"/>
                <a:gd name="connsiteX4" fmla="*/ 4411663 w 5527675"/>
                <a:gd name="connsiteY4" fmla="*/ 122238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984994 h 1304925"/>
                <a:gd name="connsiteX3" fmla="*/ 3321051 w 5527675"/>
                <a:gd name="connsiteY3" fmla="*/ 320510 h 1304925"/>
                <a:gd name="connsiteX4" fmla="*/ 4411663 w 5527675"/>
                <a:gd name="connsiteY4" fmla="*/ 122238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984994 h 1304925"/>
                <a:gd name="connsiteX3" fmla="*/ 3321051 w 5527675"/>
                <a:gd name="connsiteY3" fmla="*/ 320510 h 1304925"/>
                <a:gd name="connsiteX4" fmla="*/ 4416425 w 5527675"/>
                <a:gd name="connsiteY4" fmla="*/ 104869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627806 h 1304925"/>
                <a:gd name="connsiteX3" fmla="*/ 3321051 w 5527675"/>
                <a:gd name="connsiteY3" fmla="*/ 320510 h 1304925"/>
                <a:gd name="connsiteX4" fmla="*/ 4416425 w 5527675"/>
                <a:gd name="connsiteY4" fmla="*/ 104869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627806 h 1304925"/>
                <a:gd name="connsiteX3" fmla="*/ 3316289 w 5527675"/>
                <a:gd name="connsiteY3" fmla="*/ 363372 h 1304925"/>
                <a:gd name="connsiteX4" fmla="*/ 4416425 w 5527675"/>
                <a:gd name="connsiteY4" fmla="*/ 104869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627806 h 1304925"/>
                <a:gd name="connsiteX3" fmla="*/ 3316289 w 5527675"/>
                <a:gd name="connsiteY3" fmla="*/ 363372 h 1304925"/>
                <a:gd name="connsiteX4" fmla="*/ 4416425 w 5527675"/>
                <a:gd name="connsiteY4" fmla="*/ 195357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9188 w 5527675"/>
                <a:gd name="connsiteY1" fmla="*/ 928215 h 1304925"/>
                <a:gd name="connsiteX2" fmla="*/ 2178050 w 5527675"/>
                <a:gd name="connsiteY2" fmla="*/ 627806 h 1304925"/>
                <a:gd name="connsiteX3" fmla="*/ 3316289 w 5527675"/>
                <a:gd name="connsiteY3" fmla="*/ 363372 h 1304925"/>
                <a:gd name="connsiteX4" fmla="*/ 4416425 w 5527675"/>
                <a:gd name="connsiteY4" fmla="*/ 195357 h 1304925"/>
                <a:gd name="connsiteX5" fmla="*/ 5527675 w 5527675"/>
                <a:gd name="connsiteY5" fmla="*/ 0 h 1304925"/>
                <a:gd name="connsiteX0" fmla="*/ 0 w 5532438"/>
                <a:gd name="connsiteY0" fmla="*/ 1285875 h 1285875"/>
                <a:gd name="connsiteX1" fmla="*/ 1123951 w 5532438"/>
                <a:gd name="connsiteY1" fmla="*/ 928215 h 1285875"/>
                <a:gd name="connsiteX2" fmla="*/ 2182813 w 5532438"/>
                <a:gd name="connsiteY2" fmla="*/ 627806 h 1285875"/>
                <a:gd name="connsiteX3" fmla="*/ 3321052 w 5532438"/>
                <a:gd name="connsiteY3" fmla="*/ 363372 h 1285875"/>
                <a:gd name="connsiteX4" fmla="*/ 4421188 w 5532438"/>
                <a:gd name="connsiteY4" fmla="*/ 195357 h 1285875"/>
                <a:gd name="connsiteX5" fmla="*/ 5532438 w 5532438"/>
                <a:gd name="connsiteY5" fmla="*/ 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32438" h="1285875">
                  <a:moveTo>
                    <a:pt x="0" y="1285875"/>
                  </a:moveTo>
                  <a:lnTo>
                    <a:pt x="1123951" y="928215"/>
                  </a:lnTo>
                  <a:lnTo>
                    <a:pt x="2182813" y="627806"/>
                  </a:lnTo>
                  <a:lnTo>
                    <a:pt x="3321052" y="363372"/>
                  </a:lnTo>
                  <a:lnTo>
                    <a:pt x="4421188" y="195357"/>
                  </a:lnTo>
                  <a:lnTo>
                    <a:pt x="5532438" y="0"/>
                  </a:lnTo>
                </a:path>
              </a:pathLst>
            </a:custGeom>
            <a:noFill/>
            <a:ln w="38100" cap="rnd" cmpd="sng" algn="ctr">
              <a:solidFill>
                <a:schemeClr val="bg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en-GB" sz="1100" kern="0">
                <a:solidFill>
                  <a:prstClr val="white"/>
                </a:solidFill>
              </a:endParaRPr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926DB900-5754-4268-9187-85BF358E05B9}"/>
                </a:ext>
              </a:extLst>
            </p:cNvPr>
            <p:cNvSpPr/>
            <p:nvPr/>
          </p:nvSpPr>
          <p:spPr>
            <a:xfrm>
              <a:off x="1353487" y="3517636"/>
              <a:ext cx="6013747" cy="1033655"/>
            </a:xfrm>
            <a:custGeom>
              <a:avLst/>
              <a:gdLst>
                <a:gd name="connsiteX0" fmla="*/ 0 w 5518150"/>
                <a:gd name="connsiteY0" fmla="*/ 1447800 h 1447800"/>
                <a:gd name="connsiteX1" fmla="*/ 971550 w 5518150"/>
                <a:gd name="connsiteY1" fmla="*/ 977900 h 1447800"/>
                <a:gd name="connsiteX2" fmla="*/ 2197100 w 5518150"/>
                <a:gd name="connsiteY2" fmla="*/ 527050 h 1447800"/>
                <a:gd name="connsiteX3" fmla="*/ 3340100 w 5518150"/>
                <a:gd name="connsiteY3" fmla="*/ 254000 h 1447800"/>
                <a:gd name="connsiteX4" fmla="*/ 4502150 w 5518150"/>
                <a:gd name="connsiteY4" fmla="*/ 146050 h 1447800"/>
                <a:gd name="connsiteX5" fmla="*/ 5518150 w 5518150"/>
                <a:gd name="connsiteY5" fmla="*/ 0 h 1447800"/>
                <a:gd name="connsiteX0" fmla="*/ 0 w 5518150"/>
                <a:gd name="connsiteY0" fmla="*/ 1447800 h 1447800"/>
                <a:gd name="connsiteX1" fmla="*/ 1109663 w 5518150"/>
                <a:gd name="connsiteY1" fmla="*/ 1106488 h 1447800"/>
                <a:gd name="connsiteX2" fmla="*/ 2197100 w 5518150"/>
                <a:gd name="connsiteY2" fmla="*/ 527050 h 1447800"/>
                <a:gd name="connsiteX3" fmla="*/ 3340100 w 5518150"/>
                <a:gd name="connsiteY3" fmla="*/ 254000 h 1447800"/>
                <a:gd name="connsiteX4" fmla="*/ 4502150 w 5518150"/>
                <a:gd name="connsiteY4" fmla="*/ 146050 h 1447800"/>
                <a:gd name="connsiteX5" fmla="*/ 5518150 w 5518150"/>
                <a:gd name="connsiteY5" fmla="*/ 0 h 1447800"/>
                <a:gd name="connsiteX0" fmla="*/ 0 w 5518150"/>
                <a:gd name="connsiteY0" fmla="*/ 1447800 h 1447800"/>
                <a:gd name="connsiteX1" fmla="*/ 1109663 w 5518150"/>
                <a:gd name="connsiteY1" fmla="*/ 1106488 h 1447800"/>
                <a:gd name="connsiteX2" fmla="*/ 2187575 w 5518150"/>
                <a:gd name="connsiteY2" fmla="*/ 731838 h 1447800"/>
                <a:gd name="connsiteX3" fmla="*/ 3340100 w 5518150"/>
                <a:gd name="connsiteY3" fmla="*/ 254000 h 1447800"/>
                <a:gd name="connsiteX4" fmla="*/ 4502150 w 5518150"/>
                <a:gd name="connsiteY4" fmla="*/ 146050 h 1447800"/>
                <a:gd name="connsiteX5" fmla="*/ 5518150 w 5518150"/>
                <a:gd name="connsiteY5" fmla="*/ 0 h 1447800"/>
                <a:gd name="connsiteX0" fmla="*/ 0 w 5518150"/>
                <a:gd name="connsiteY0" fmla="*/ 1447800 h 1447800"/>
                <a:gd name="connsiteX1" fmla="*/ 1109663 w 5518150"/>
                <a:gd name="connsiteY1" fmla="*/ 1106488 h 1447800"/>
                <a:gd name="connsiteX2" fmla="*/ 2187575 w 5518150"/>
                <a:gd name="connsiteY2" fmla="*/ 731838 h 1447800"/>
                <a:gd name="connsiteX3" fmla="*/ 3306763 w 5518150"/>
                <a:gd name="connsiteY3" fmla="*/ 373062 h 1447800"/>
                <a:gd name="connsiteX4" fmla="*/ 4502150 w 5518150"/>
                <a:gd name="connsiteY4" fmla="*/ 146050 h 1447800"/>
                <a:gd name="connsiteX5" fmla="*/ 5518150 w 5518150"/>
                <a:gd name="connsiteY5" fmla="*/ 0 h 1447800"/>
                <a:gd name="connsiteX0" fmla="*/ 0 w 5518150"/>
                <a:gd name="connsiteY0" fmla="*/ 1447800 h 1447800"/>
                <a:gd name="connsiteX1" fmla="*/ 1109663 w 5518150"/>
                <a:gd name="connsiteY1" fmla="*/ 1106488 h 1447800"/>
                <a:gd name="connsiteX2" fmla="*/ 2187575 w 5518150"/>
                <a:gd name="connsiteY2" fmla="*/ 731838 h 1447800"/>
                <a:gd name="connsiteX3" fmla="*/ 3306763 w 5518150"/>
                <a:gd name="connsiteY3" fmla="*/ 373062 h 1447800"/>
                <a:gd name="connsiteX4" fmla="*/ 4411663 w 5518150"/>
                <a:gd name="connsiteY4" fmla="*/ 265113 h 1447800"/>
                <a:gd name="connsiteX5" fmla="*/ 5518150 w 5518150"/>
                <a:gd name="connsiteY5" fmla="*/ 0 h 1447800"/>
                <a:gd name="connsiteX0" fmla="*/ 0 w 5527675"/>
                <a:gd name="connsiteY0" fmla="*/ 1304925 h 1304925"/>
                <a:gd name="connsiteX1" fmla="*/ 1109663 w 5527675"/>
                <a:gd name="connsiteY1" fmla="*/ 963613 h 1304925"/>
                <a:gd name="connsiteX2" fmla="*/ 2187575 w 5527675"/>
                <a:gd name="connsiteY2" fmla="*/ 588963 h 1304925"/>
                <a:gd name="connsiteX3" fmla="*/ 3306763 w 5527675"/>
                <a:gd name="connsiteY3" fmla="*/ 230187 h 1304925"/>
                <a:gd name="connsiteX4" fmla="*/ 4411663 w 5527675"/>
                <a:gd name="connsiteY4" fmla="*/ 122238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87575 w 5527675"/>
                <a:gd name="connsiteY2" fmla="*/ 588963 h 1304925"/>
                <a:gd name="connsiteX3" fmla="*/ 3306763 w 5527675"/>
                <a:gd name="connsiteY3" fmla="*/ 230187 h 1304925"/>
                <a:gd name="connsiteX4" fmla="*/ 4411663 w 5527675"/>
                <a:gd name="connsiteY4" fmla="*/ 122238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984994 h 1304925"/>
                <a:gd name="connsiteX3" fmla="*/ 3306763 w 5527675"/>
                <a:gd name="connsiteY3" fmla="*/ 230187 h 1304925"/>
                <a:gd name="connsiteX4" fmla="*/ 4411663 w 5527675"/>
                <a:gd name="connsiteY4" fmla="*/ 122238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984994 h 1304925"/>
                <a:gd name="connsiteX3" fmla="*/ 3321051 w 5527675"/>
                <a:gd name="connsiteY3" fmla="*/ 320510 h 1304925"/>
                <a:gd name="connsiteX4" fmla="*/ 4411663 w 5527675"/>
                <a:gd name="connsiteY4" fmla="*/ 122238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984994 h 1304925"/>
                <a:gd name="connsiteX3" fmla="*/ 3321051 w 5527675"/>
                <a:gd name="connsiteY3" fmla="*/ 320510 h 1304925"/>
                <a:gd name="connsiteX4" fmla="*/ 4416425 w 5527675"/>
                <a:gd name="connsiteY4" fmla="*/ 104869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627806 h 1304925"/>
                <a:gd name="connsiteX3" fmla="*/ 3321051 w 5527675"/>
                <a:gd name="connsiteY3" fmla="*/ 320510 h 1304925"/>
                <a:gd name="connsiteX4" fmla="*/ 4416425 w 5527675"/>
                <a:gd name="connsiteY4" fmla="*/ 104869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627806 h 1304925"/>
                <a:gd name="connsiteX3" fmla="*/ 3316289 w 5527675"/>
                <a:gd name="connsiteY3" fmla="*/ 363372 h 1304925"/>
                <a:gd name="connsiteX4" fmla="*/ 4416425 w 5527675"/>
                <a:gd name="connsiteY4" fmla="*/ 104869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627806 h 1304925"/>
                <a:gd name="connsiteX3" fmla="*/ 3316289 w 5527675"/>
                <a:gd name="connsiteY3" fmla="*/ 363372 h 1304925"/>
                <a:gd name="connsiteX4" fmla="*/ 4416425 w 5527675"/>
                <a:gd name="connsiteY4" fmla="*/ 195357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9188 w 5527675"/>
                <a:gd name="connsiteY1" fmla="*/ 928215 h 1304925"/>
                <a:gd name="connsiteX2" fmla="*/ 2178050 w 5527675"/>
                <a:gd name="connsiteY2" fmla="*/ 627806 h 1304925"/>
                <a:gd name="connsiteX3" fmla="*/ 3316289 w 5527675"/>
                <a:gd name="connsiteY3" fmla="*/ 363372 h 1304925"/>
                <a:gd name="connsiteX4" fmla="*/ 4416425 w 5527675"/>
                <a:gd name="connsiteY4" fmla="*/ 195357 h 1304925"/>
                <a:gd name="connsiteX5" fmla="*/ 5527675 w 5527675"/>
                <a:gd name="connsiteY5" fmla="*/ 0 h 1304925"/>
                <a:gd name="connsiteX0" fmla="*/ 0 w 5532438"/>
                <a:gd name="connsiteY0" fmla="*/ 1285875 h 1285875"/>
                <a:gd name="connsiteX1" fmla="*/ 1123951 w 5532438"/>
                <a:gd name="connsiteY1" fmla="*/ 928215 h 1285875"/>
                <a:gd name="connsiteX2" fmla="*/ 2182813 w 5532438"/>
                <a:gd name="connsiteY2" fmla="*/ 627806 h 1285875"/>
                <a:gd name="connsiteX3" fmla="*/ 3321052 w 5532438"/>
                <a:gd name="connsiteY3" fmla="*/ 363372 h 1285875"/>
                <a:gd name="connsiteX4" fmla="*/ 4421188 w 5532438"/>
                <a:gd name="connsiteY4" fmla="*/ 195357 h 1285875"/>
                <a:gd name="connsiteX5" fmla="*/ 5532438 w 5532438"/>
                <a:gd name="connsiteY5" fmla="*/ 0 h 1285875"/>
                <a:gd name="connsiteX0" fmla="*/ 0 w 5525294"/>
                <a:gd name="connsiteY0" fmla="*/ 1231107 h 1231107"/>
                <a:gd name="connsiteX1" fmla="*/ 1123951 w 5525294"/>
                <a:gd name="connsiteY1" fmla="*/ 873447 h 1231107"/>
                <a:gd name="connsiteX2" fmla="*/ 2182813 w 5525294"/>
                <a:gd name="connsiteY2" fmla="*/ 573038 h 1231107"/>
                <a:gd name="connsiteX3" fmla="*/ 3321052 w 5525294"/>
                <a:gd name="connsiteY3" fmla="*/ 308604 h 1231107"/>
                <a:gd name="connsiteX4" fmla="*/ 4421188 w 5525294"/>
                <a:gd name="connsiteY4" fmla="*/ 140589 h 1231107"/>
                <a:gd name="connsiteX5" fmla="*/ 5525294 w 5525294"/>
                <a:gd name="connsiteY5" fmla="*/ 0 h 1231107"/>
                <a:gd name="connsiteX0" fmla="*/ 0 w 5525294"/>
                <a:gd name="connsiteY0" fmla="*/ 1231107 h 1231107"/>
                <a:gd name="connsiteX1" fmla="*/ 1123951 w 5525294"/>
                <a:gd name="connsiteY1" fmla="*/ 873447 h 1231107"/>
                <a:gd name="connsiteX2" fmla="*/ 2187576 w 5525294"/>
                <a:gd name="connsiteY2" fmla="*/ 589707 h 1231107"/>
                <a:gd name="connsiteX3" fmla="*/ 3321052 w 5525294"/>
                <a:gd name="connsiteY3" fmla="*/ 308604 h 1231107"/>
                <a:gd name="connsiteX4" fmla="*/ 4421188 w 5525294"/>
                <a:gd name="connsiteY4" fmla="*/ 140589 h 1231107"/>
                <a:gd name="connsiteX5" fmla="*/ 5525294 w 5525294"/>
                <a:gd name="connsiteY5" fmla="*/ 0 h 1231107"/>
                <a:gd name="connsiteX0" fmla="*/ 0 w 5525294"/>
                <a:gd name="connsiteY0" fmla="*/ 1231107 h 1231107"/>
                <a:gd name="connsiteX1" fmla="*/ 1107282 w 5525294"/>
                <a:gd name="connsiteY1" fmla="*/ 787722 h 1231107"/>
                <a:gd name="connsiteX2" fmla="*/ 2187576 w 5525294"/>
                <a:gd name="connsiteY2" fmla="*/ 589707 h 1231107"/>
                <a:gd name="connsiteX3" fmla="*/ 3321052 w 5525294"/>
                <a:gd name="connsiteY3" fmla="*/ 308604 h 1231107"/>
                <a:gd name="connsiteX4" fmla="*/ 4421188 w 5525294"/>
                <a:gd name="connsiteY4" fmla="*/ 140589 h 1231107"/>
                <a:gd name="connsiteX5" fmla="*/ 5525294 w 5525294"/>
                <a:gd name="connsiteY5" fmla="*/ 0 h 1231107"/>
                <a:gd name="connsiteX0" fmla="*/ 0 w 5525294"/>
                <a:gd name="connsiteY0" fmla="*/ 966788 h 966788"/>
                <a:gd name="connsiteX1" fmla="*/ 1107282 w 5525294"/>
                <a:gd name="connsiteY1" fmla="*/ 787722 h 966788"/>
                <a:gd name="connsiteX2" fmla="*/ 2187576 w 5525294"/>
                <a:gd name="connsiteY2" fmla="*/ 589707 h 966788"/>
                <a:gd name="connsiteX3" fmla="*/ 3321052 w 5525294"/>
                <a:gd name="connsiteY3" fmla="*/ 308604 h 966788"/>
                <a:gd name="connsiteX4" fmla="*/ 4421188 w 5525294"/>
                <a:gd name="connsiteY4" fmla="*/ 140589 h 966788"/>
                <a:gd name="connsiteX5" fmla="*/ 5525294 w 5525294"/>
                <a:gd name="connsiteY5" fmla="*/ 0 h 96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5294" h="966788">
                  <a:moveTo>
                    <a:pt x="0" y="966788"/>
                  </a:moveTo>
                  <a:lnTo>
                    <a:pt x="1107282" y="787722"/>
                  </a:lnTo>
                  <a:lnTo>
                    <a:pt x="2187576" y="589707"/>
                  </a:lnTo>
                  <a:lnTo>
                    <a:pt x="3321052" y="308604"/>
                  </a:lnTo>
                  <a:lnTo>
                    <a:pt x="4421188" y="140589"/>
                  </a:lnTo>
                  <a:lnTo>
                    <a:pt x="5525294" y="0"/>
                  </a:lnTo>
                </a:path>
              </a:pathLst>
            </a:custGeom>
            <a:noFill/>
            <a:ln w="38100" cap="rnd" cmpd="sng" algn="ctr">
              <a:solidFill>
                <a:srgbClr val="55A22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en-GB" sz="1100" kern="0">
                <a:solidFill>
                  <a:prstClr val="white"/>
                </a:solidFill>
              </a:endParaRPr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FAEA9C33-45DB-4121-8D37-1F0CAFA7E4F9}"/>
                </a:ext>
              </a:extLst>
            </p:cNvPr>
            <p:cNvSpPr/>
            <p:nvPr/>
          </p:nvSpPr>
          <p:spPr>
            <a:xfrm>
              <a:off x="1348846" y="1740168"/>
              <a:ext cx="6004465" cy="1548736"/>
            </a:xfrm>
            <a:custGeom>
              <a:avLst/>
              <a:gdLst>
                <a:gd name="connsiteX0" fmla="*/ 0 w 5518150"/>
                <a:gd name="connsiteY0" fmla="*/ 1447800 h 1447800"/>
                <a:gd name="connsiteX1" fmla="*/ 971550 w 5518150"/>
                <a:gd name="connsiteY1" fmla="*/ 977900 h 1447800"/>
                <a:gd name="connsiteX2" fmla="*/ 2197100 w 5518150"/>
                <a:gd name="connsiteY2" fmla="*/ 527050 h 1447800"/>
                <a:gd name="connsiteX3" fmla="*/ 3340100 w 5518150"/>
                <a:gd name="connsiteY3" fmla="*/ 254000 h 1447800"/>
                <a:gd name="connsiteX4" fmla="*/ 4502150 w 5518150"/>
                <a:gd name="connsiteY4" fmla="*/ 146050 h 1447800"/>
                <a:gd name="connsiteX5" fmla="*/ 5518150 w 5518150"/>
                <a:gd name="connsiteY5" fmla="*/ 0 h 1447800"/>
                <a:gd name="connsiteX0" fmla="*/ 0 w 5518150"/>
                <a:gd name="connsiteY0" fmla="*/ 1447800 h 1447800"/>
                <a:gd name="connsiteX1" fmla="*/ 1114425 w 5518150"/>
                <a:gd name="connsiteY1" fmla="*/ 896938 h 1447800"/>
                <a:gd name="connsiteX2" fmla="*/ 2197100 w 5518150"/>
                <a:gd name="connsiteY2" fmla="*/ 527050 h 1447800"/>
                <a:gd name="connsiteX3" fmla="*/ 3340100 w 5518150"/>
                <a:gd name="connsiteY3" fmla="*/ 254000 h 1447800"/>
                <a:gd name="connsiteX4" fmla="*/ 4502150 w 5518150"/>
                <a:gd name="connsiteY4" fmla="*/ 146050 h 1447800"/>
                <a:gd name="connsiteX5" fmla="*/ 5518150 w 5518150"/>
                <a:gd name="connsiteY5" fmla="*/ 0 h 1447800"/>
                <a:gd name="connsiteX0" fmla="*/ 0 w 5518150"/>
                <a:gd name="connsiteY0" fmla="*/ 1447800 h 1447800"/>
                <a:gd name="connsiteX1" fmla="*/ 1114425 w 5518150"/>
                <a:gd name="connsiteY1" fmla="*/ 896938 h 1447800"/>
                <a:gd name="connsiteX2" fmla="*/ 2197100 w 5518150"/>
                <a:gd name="connsiteY2" fmla="*/ 527050 h 1447800"/>
                <a:gd name="connsiteX3" fmla="*/ 3311525 w 5518150"/>
                <a:gd name="connsiteY3" fmla="*/ 263525 h 1447800"/>
                <a:gd name="connsiteX4" fmla="*/ 4502150 w 5518150"/>
                <a:gd name="connsiteY4" fmla="*/ 146050 h 1447800"/>
                <a:gd name="connsiteX5" fmla="*/ 5518150 w 5518150"/>
                <a:gd name="connsiteY5" fmla="*/ 0 h 1447800"/>
                <a:gd name="connsiteX0" fmla="*/ 0 w 5518150"/>
                <a:gd name="connsiteY0" fmla="*/ 1447800 h 1447800"/>
                <a:gd name="connsiteX1" fmla="*/ 1114425 w 5518150"/>
                <a:gd name="connsiteY1" fmla="*/ 896938 h 1447800"/>
                <a:gd name="connsiteX2" fmla="*/ 2197100 w 5518150"/>
                <a:gd name="connsiteY2" fmla="*/ 527050 h 1447800"/>
                <a:gd name="connsiteX3" fmla="*/ 3311525 w 5518150"/>
                <a:gd name="connsiteY3" fmla="*/ 263525 h 1447800"/>
                <a:gd name="connsiteX4" fmla="*/ 4430713 w 5518150"/>
                <a:gd name="connsiteY4" fmla="*/ 136525 h 1447800"/>
                <a:gd name="connsiteX5" fmla="*/ 5518150 w 5518150"/>
                <a:gd name="connsiteY5" fmla="*/ 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18150" h="1447800">
                  <a:moveTo>
                    <a:pt x="0" y="1447800"/>
                  </a:moveTo>
                  <a:lnTo>
                    <a:pt x="1114425" y="896938"/>
                  </a:lnTo>
                  <a:lnTo>
                    <a:pt x="2197100" y="527050"/>
                  </a:lnTo>
                  <a:lnTo>
                    <a:pt x="3311525" y="263525"/>
                  </a:lnTo>
                  <a:lnTo>
                    <a:pt x="4430713" y="136525"/>
                  </a:lnTo>
                  <a:lnTo>
                    <a:pt x="5518150" y="0"/>
                  </a:lnTo>
                </a:path>
              </a:pathLst>
            </a:custGeom>
            <a:noFill/>
            <a:ln w="38100" cap="rnd" cmpd="sng" algn="ctr">
              <a:solidFill>
                <a:schemeClr val="tx2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en-GB" sz="1100" kern="0" dirty="0">
                <a:solidFill>
                  <a:prstClr val="white"/>
                </a:solidFill>
              </a:endParaRPr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AA3E798A-D723-4BB0-82CE-E6E74AD305A0}"/>
                </a:ext>
              </a:extLst>
            </p:cNvPr>
            <p:cNvSpPr/>
            <p:nvPr/>
          </p:nvSpPr>
          <p:spPr>
            <a:xfrm>
              <a:off x="1359676" y="1893820"/>
              <a:ext cx="6015295" cy="1395085"/>
            </a:xfrm>
            <a:custGeom>
              <a:avLst/>
              <a:gdLst>
                <a:gd name="connsiteX0" fmla="*/ 0 w 5518150"/>
                <a:gd name="connsiteY0" fmla="*/ 1447800 h 1447800"/>
                <a:gd name="connsiteX1" fmla="*/ 971550 w 5518150"/>
                <a:gd name="connsiteY1" fmla="*/ 977900 h 1447800"/>
                <a:gd name="connsiteX2" fmla="*/ 2197100 w 5518150"/>
                <a:gd name="connsiteY2" fmla="*/ 527050 h 1447800"/>
                <a:gd name="connsiteX3" fmla="*/ 3340100 w 5518150"/>
                <a:gd name="connsiteY3" fmla="*/ 254000 h 1447800"/>
                <a:gd name="connsiteX4" fmla="*/ 4502150 w 5518150"/>
                <a:gd name="connsiteY4" fmla="*/ 146050 h 1447800"/>
                <a:gd name="connsiteX5" fmla="*/ 5518150 w 5518150"/>
                <a:gd name="connsiteY5" fmla="*/ 0 h 1447800"/>
                <a:gd name="connsiteX0" fmla="*/ 0 w 5518150"/>
                <a:gd name="connsiteY0" fmla="*/ 1447800 h 1447800"/>
                <a:gd name="connsiteX1" fmla="*/ 1109663 w 5518150"/>
                <a:gd name="connsiteY1" fmla="*/ 1106488 h 1447800"/>
                <a:gd name="connsiteX2" fmla="*/ 2197100 w 5518150"/>
                <a:gd name="connsiteY2" fmla="*/ 527050 h 1447800"/>
                <a:gd name="connsiteX3" fmla="*/ 3340100 w 5518150"/>
                <a:gd name="connsiteY3" fmla="*/ 254000 h 1447800"/>
                <a:gd name="connsiteX4" fmla="*/ 4502150 w 5518150"/>
                <a:gd name="connsiteY4" fmla="*/ 146050 h 1447800"/>
                <a:gd name="connsiteX5" fmla="*/ 5518150 w 5518150"/>
                <a:gd name="connsiteY5" fmla="*/ 0 h 1447800"/>
                <a:gd name="connsiteX0" fmla="*/ 0 w 5518150"/>
                <a:gd name="connsiteY0" fmla="*/ 1447800 h 1447800"/>
                <a:gd name="connsiteX1" fmla="*/ 1109663 w 5518150"/>
                <a:gd name="connsiteY1" fmla="*/ 1106488 h 1447800"/>
                <a:gd name="connsiteX2" fmla="*/ 2187575 w 5518150"/>
                <a:gd name="connsiteY2" fmla="*/ 731838 h 1447800"/>
                <a:gd name="connsiteX3" fmla="*/ 3340100 w 5518150"/>
                <a:gd name="connsiteY3" fmla="*/ 254000 h 1447800"/>
                <a:gd name="connsiteX4" fmla="*/ 4502150 w 5518150"/>
                <a:gd name="connsiteY4" fmla="*/ 146050 h 1447800"/>
                <a:gd name="connsiteX5" fmla="*/ 5518150 w 5518150"/>
                <a:gd name="connsiteY5" fmla="*/ 0 h 1447800"/>
                <a:gd name="connsiteX0" fmla="*/ 0 w 5518150"/>
                <a:gd name="connsiteY0" fmla="*/ 1447800 h 1447800"/>
                <a:gd name="connsiteX1" fmla="*/ 1109663 w 5518150"/>
                <a:gd name="connsiteY1" fmla="*/ 1106488 h 1447800"/>
                <a:gd name="connsiteX2" fmla="*/ 2187575 w 5518150"/>
                <a:gd name="connsiteY2" fmla="*/ 731838 h 1447800"/>
                <a:gd name="connsiteX3" fmla="*/ 3306763 w 5518150"/>
                <a:gd name="connsiteY3" fmla="*/ 373062 h 1447800"/>
                <a:gd name="connsiteX4" fmla="*/ 4502150 w 5518150"/>
                <a:gd name="connsiteY4" fmla="*/ 146050 h 1447800"/>
                <a:gd name="connsiteX5" fmla="*/ 5518150 w 5518150"/>
                <a:gd name="connsiteY5" fmla="*/ 0 h 1447800"/>
                <a:gd name="connsiteX0" fmla="*/ 0 w 5518150"/>
                <a:gd name="connsiteY0" fmla="*/ 1447800 h 1447800"/>
                <a:gd name="connsiteX1" fmla="*/ 1109663 w 5518150"/>
                <a:gd name="connsiteY1" fmla="*/ 1106488 h 1447800"/>
                <a:gd name="connsiteX2" fmla="*/ 2187575 w 5518150"/>
                <a:gd name="connsiteY2" fmla="*/ 731838 h 1447800"/>
                <a:gd name="connsiteX3" fmla="*/ 3306763 w 5518150"/>
                <a:gd name="connsiteY3" fmla="*/ 373062 h 1447800"/>
                <a:gd name="connsiteX4" fmla="*/ 4411663 w 5518150"/>
                <a:gd name="connsiteY4" fmla="*/ 265113 h 1447800"/>
                <a:gd name="connsiteX5" fmla="*/ 5518150 w 5518150"/>
                <a:gd name="connsiteY5" fmla="*/ 0 h 1447800"/>
                <a:gd name="connsiteX0" fmla="*/ 0 w 5527675"/>
                <a:gd name="connsiteY0" fmla="*/ 1304925 h 1304925"/>
                <a:gd name="connsiteX1" fmla="*/ 1109663 w 5527675"/>
                <a:gd name="connsiteY1" fmla="*/ 963613 h 1304925"/>
                <a:gd name="connsiteX2" fmla="*/ 2187575 w 5527675"/>
                <a:gd name="connsiteY2" fmla="*/ 588963 h 1304925"/>
                <a:gd name="connsiteX3" fmla="*/ 3306763 w 5527675"/>
                <a:gd name="connsiteY3" fmla="*/ 230187 h 1304925"/>
                <a:gd name="connsiteX4" fmla="*/ 4411663 w 5527675"/>
                <a:gd name="connsiteY4" fmla="*/ 122238 h 1304925"/>
                <a:gd name="connsiteX5" fmla="*/ 5527675 w 5527675"/>
                <a:gd name="connsiteY5" fmla="*/ 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7675" h="1304925">
                  <a:moveTo>
                    <a:pt x="0" y="1304925"/>
                  </a:moveTo>
                  <a:lnTo>
                    <a:pt x="1109663" y="963613"/>
                  </a:lnTo>
                  <a:lnTo>
                    <a:pt x="2187575" y="588963"/>
                  </a:lnTo>
                  <a:lnTo>
                    <a:pt x="3306763" y="230187"/>
                  </a:lnTo>
                  <a:lnTo>
                    <a:pt x="4411663" y="122238"/>
                  </a:lnTo>
                  <a:lnTo>
                    <a:pt x="5527675" y="0"/>
                  </a:lnTo>
                </a:path>
              </a:pathLst>
            </a:custGeom>
            <a:noFill/>
            <a:ln w="38100" cap="rnd" cmpd="sng" algn="ctr">
              <a:solidFill>
                <a:schemeClr val="accent5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en-GB" sz="1100" kern="0">
                <a:solidFill>
                  <a:prstClr val="white"/>
                </a:solidFill>
              </a:endParaRPr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3512A455-90F5-447A-974F-9E61FD50311B}"/>
                </a:ext>
              </a:extLst>
            </p:cNvPr>
            <p:cNvSpPr/>
            <p:nvPr/>
          </p:nvSpPr>
          <p:spPr>
            <a:xfrm>
              <a:off x="1359676" y="1963661"/>
              <a:ext cx="6015295" cy="1911913"/>
            </a:xfrm>
            <a:custGeom>
              <a:avLst/>
              <a:gdLst>
                <a:gd name="connsiteX0" fmla="*/ 0 w 5518150"/>
                <a:gd name="connsiteY0" fmla="*/ 1447800 h 1447800"/>
                <a:gd name="connsiteX1" fmla="*/ 971550 w 5518150"/>
                <a:gd name="connsiteY1" fmla="*/ 977900 h 1447800"/>
                <a:gd name="connsiteX2" fmla="*/ 2197100 w 5518150"/>
                <a:gd name="connsiteY2" fmla="*/ 527050 h 1447800"/>
                <a:gd name="connsiteX3" fmla="*/ 3340100 w 5518150"/>
                <a:gd name="connsiteY3" fmla="*/ 254000 h 1447800"/>
                <a:gd name="connsiteX4" fmla="*/ 4502150 w 5518150"/>
                <a:gd name="connsiteY4" fmla="*/ 146050 h 1447800"/>
                <a:gd name="connsiteX5" fmla="*/ 5518150 w 5518150"/>
                <a:gd name="connsiteY5" fmla="*/ 0 h 1447800"/>
                <a:gd name="connsiteX0" fmla="*/ 0 w 5518150"/>
                <a:gd name="connsiteY0" fmla="*/ 1447800 h 1447800"/>
                <a:gd name="connsiteX1" fmla="*/ 1109663 w 5518150"/>
                <a:gd name="connsiteY1" fmla="*/ 1106488 h 1447800"/>
                <a:gd name="connsiteX2" fmla="*/ 2197100 w 5518150"/>
                <a:gd name="connsiteY2" fmla="*/ 527050 h 1447800"/>
                <a:gd name="connsiteX3" fmla="*/ 3340100 w 5518150"/>
                <a:gd name="connsiteY3" fmla="*/ 254000 h 1447800"/>
                <a:gd name="connsiteX4" fmla="*/ 4502150 w 5518150"/>
                <a:gd name="connsiteY4" fmla="*/ 146050 h 1447800"/>
                <a:gd name="connsiteX5" fmla="*/ 5518150 w 5518150"/>
                <a:gd name="connsiteY5" fmla="*/ 0 h 1447800"/>
                <a:gd name="connsiteX0" fmla="*/ 0 w 5518150"/>
                <a:gd name="connsiteY0" fmla="*/ 1447800 h 1447800"/>
                <a:gd name="connsiteX1" fmla="*/ 1109663 w 5518150"/>
                <a:gd name="connsiteY1" fmla="*/ 1106488 h 1447800"/>
                <a:gd name="connsiteX2" fmla="*/ 2187575 w 5518150"/>
                <a:gd name="connsiteY2" fmla="*/ 731838 h 1447800"/>
                <a:gd name="connsiteX3" fmla="*/ 3340100 w 5518150"/>
                <a:gd name="connsiteY3" fmla="*/ 254000 h 1447800"/>
                <a:gd name="connsiteX4" fmla="*/ 4502150 w 5518150"/>
                <a:gd name="connsiteY4" fmla="*/ 146050 h 1447800"/>
                <a:gd name="connsiteX5" fmla="*/ 5518150 w 5518150"/>
                <a:gd name="connsiteY5" fmla="*/ 0 h 1447800"/>
                <a:gd name="connsiteX0" fmla="*/ 0 w 5518150"/>
                <a:gd name="connsiteY0" fmla="*/ 1447800 h 1447800"/>
                <a:gd name="connsiteX1" fmla="*/ 1109663 w 5518150"/>
                <a:gd name="connsiteY1" fmla="*/ 1106488 h 1447800"/>
                <a:gd name="connsiteX2" fmla="*/ 2187575 w 5518150"/>
                <a:gd name="connsiteY2" fmla="*/ 731838 h 1447800"/>
                <a:gd name="connsiteX3" fmla="*/ 3306763 w 5518150"/>
                <a:gd name="connsiteY3" fmla="*/ 373062 h 1447800"/>
                <a:gd name="connsiteX4" fmla="*/ 4502150 w 5518150"/>
                <a:gd name="connsiteY4" fmla="*/ 146050 h 1447800"/>
                <a:gd name="connsiteX5" fmla="*/ 5518150 w 5518150"/>
                <a:gd name="connsiteY5" fmla="*/ 0 h 1447800"/>
                <a:gd name="connsiteX0" fmla="*/ 0 w 5518150"/>
                <a:gd name="connsiteY0" fmla="*/ 1447800 h 1447800"/>
                <a:gd name="connsiteX1" fmla="*/ 1109663 w 5518150"/>
                <a:gd name="connsiteY1" fmla="*/ 1106488 h 1447800"/>
                <a:gd name="connsiteX2" fmla="*/ 2187575 w 5518150"/>
                <a:gd name="connsiteY2" fmla="*/ 731838 h 1447800"/>
                <a:gd name="connsiteX3" fmla="*/ 3306763 w 5518150"/>
                <a:gd name="connsiteY3" fmla="*/ 373062 h 1447800"/>
                <a:gd name="connsiteX4" fmla="*/ 4411663 w 5518150"/>
                <a:gd name="connsiteY4" fmla="*/ 265113 h 1447800"/>
                <a:gd name="connsiteX5" fmla="*/ 5518150 w 5518150"/>
                <a:gd name="connsiteY5" fmla="*/ 0 h 1447800"/>
                <a:gd name="connsiteX0" fmla="*/ 0 w 5527675"/>
                <a:gd name="connsiteY0" fmla="*/ 1304925 h 1304925"/>
                <a:gd name="connsiteX1" fmla="*/ 1109663 w 5527675"/>
                <a:gd name="connsiteY1" fmla="*/ 963613 h 1304925"/>
                <a:gd name="connsiteX2" fmla="*/ 2187575 w 5527675"/>
                <a:gd name="connsiteY2" fmla="*/ 588963 h 1304925"/>
                <a:gd name="connsiteX3" fmla="*/ 3306763 w 5527675"/>
                <a:gd name="connsiteY3" fmla="*/ 230187 h 1304925"/>
                <a:gd name="connsiteX4" fmla="*/ 4411663 w 5527675"/>
                <a:gd name="connsiteY4" fmla="*/ 122238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87575 w 5527675"/>
                <a:gd name="connsiteY2" fmla="*/ 588963 h 1304925"/>
                <a:gd name="connsiteX3" fmla="*/ 3306763 w 5527675"/>
                <a:gd name="connsiteY3" fmla="*/ 230187 h 1304925"/>
                <a:gd name="connsiteX4" fmla="*/ 4411663 w 5527675"/>
                <a:gd name="connsiteY4" fmla="*/ 122238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984994 h 1304925"/>
                <a:gd name="connsiteX3" fmla="*/ 3306763 w 5527675"/>
                <a:gd name="connsiteY3" fmla="*/ 230187 h 1304925"/>
                <a:gd name="connsiteX4" fmla="*/ 4411663 w 5527675"/>
                <a:gd name="connsiteY4" fmla="*/ 122238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984994 h 1304925"/>
                <a:gd name="connsiteX3" fmla="*/ 3321051 w 5527675"/>
                <a:gd name="connsiteY3" fmla="*/ 320510 h 1304925"/>
                <a:gd name="connsiteX4" fmla="*/ 4411663 w 5527675"/>
                <a:gd name="connsiteY4" fmla="*/ 122238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984994 h 1304925"/>
                <a:gd name="connsiteX3" fmla="*/ 3321051 w 5527675"/>
                <a:gd name="connsiteY3" fmla="*/ 320510 h 1304925"/>
                <a:gd name="connsiteX4" fmla="*/ 4416425 w 5527675"/>
                <a:gd name="connsiteY4" fmla="*/ 104869 h 1304925"/>
                <a:gd name="connsiteX5" fmla="*/ 5527675 w 5527675"/>
                <a:gd name="connsiteY5" fmla="*/ 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7675" h="1304925">
                  <a:moveTo>
                    <a:pt x="0" y="1304925"/>
                  </a:moveTo>
                  <a:lnTo>
                    <a:pt x="1114425" y="1290165"/>
                  </a:lnTo>
                  <a:lnTo>
                    <a:pt x="2178050" y="984994"/>
                  </a:lnTo>
                  <a:lnTo>
                    <a:pt x="3321051" y="320510"/>
                  </a:lnTo>
                  <a:lnTo>
                    <a:pt x="4416425" y="104869"/>
                  </a:lnTo>
                  <a:lnTo>
                    <a:pt x="5527675" y="0"/>
                  </a:lnTo>
                </a:path>
              </a:pathLst>
            </a:custGeom>
            <a:noFill/>
            <a:ln w="38100" cap="rnd" cmpd="sng" algn="ctr">
              <a:solidFill>
                <a:srgbClr val="878C8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en-GB" sz="1100" kern="0">
                <a:solidFill>
                  <a:prstClr val="white"/>
                </a:solidFill>
              </a:endParaRPr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6B899916-ABDB-4958-9669-FB8CA35A65CF}"/>
                </a:ext>
              </a:extLst>
            </p:cNvPr>
            <p:cNvSpPr/>
            <p:nvPr/>
          </p:nvSpPr>
          <p:spPr>
            <a:xfrm>
              <a:off x="1348846" y="3112555"/>
              <a:ext cx="6012200" cy="1124449"/>
            </a:xfrm>
            <a:custGeom>
              <a:avLst/>
              <a:gdLst>
                <a:gd name="connsiteX0" fmla="*/ 0 w 5518150"/>
                <a:gd name="connsiteY0" fmla="*/ 1447800 h 1447800"/>
                <a:gd name="connsiteX1" fmla="*/ 971550 w 5518150"/>
                <a:gd name="connsiteY1" fmla="*/ 977900 h 1447800"/>
                <a:gd name="connsiteX2" fmla="*/ 2197100 w 5518150"/>
                <a:gd name="connsiteY2" fmla="*/ 527050 h 1447800"/>
                <a:gd name="connsiteX3" fmla="*/ 3340100 w 5518150"/>
                <a:gd name="connsiteY3" fmla="*/ 254000 h 1447800"/>
                <a:gd name="connsiteX4" fmla="*/ 4502150 w 5518150"/>
                <a:gd name="connsiteY4" fmla="*/ 146050 h 1447800"/>
                <a:gd name="connsiteX5" fmla="*/ 5518150 w 5518150"/>
                <a:gd name="connsiteY5" fmla="*/ 0 h 1447800"/>
                <a:gd name="connsiteX0" fmla="*/ 0 w 5518150"/>
                <a:gd name="connsiteY0" fmla="*/ 1447800 h 1447800"/>
                <a:gd name="connsiteX1" fmla="*/ 1109663 w 5518150"/>
                <a:gd name="connsiteY1" fmla="*/ 1106488 h 1447800"/>
                <a:gd name="connsiteX2" fmla="*/ 2197100 w 5518150"/>
                <a:gd name="connsiteY2" fmla="*/ 527050 h 1447800"/>
                <a:gd name="connsiteX3" fmla="*/ 3340100 w 5518150"/>
                <a:gd name="connsiteY3" fmla="*/ 254000 h 1447800"/>
                <a:gd name="connsiteX4" fmla="*/ 4502150 w 5518150"/>
                <a:gd name="connsiteY4" fmla="*/ 146050 h 1447800"/>
                <a:gd name="connsiteX5" fmla="*/ 5518150 w 5518150"/>
                <a:gd name="connsiteY5" fmla="*/ 0 h 1447800"/>
                <a:gd name="connsiteX0" fmla="*/ 0 w 5518150"/>
                <a:gd name="connsiteY0" fmla="*/ 1447800 h 1447800"/>
                <a:gd name="connsiteX1" fmla="*/ 1109663 w 5518150"/>
                <a:gd name="connsiteY1" fmla="*/ 1106488 h 1447800"/>
                <a:gd name="connsiteX2" fmla="*/ 2187575 w 5518150"/>
                <a:gd name="connsiteY2" fmla="*/ 731838 h 1447800"/>
                <a:gd name="connsiteX3" fmla="*/ 3340100 w 5518150"/>
                <a:gd name="connsiteY3" fmla="*/ 254000 h 1447800"/>
                <a:gd name="connsiteX4" fmla="*/ 4502150 w 5518150"/>
                <a:gd name="connsiteY4" fmla="*/ 146050 h 1447800"/>
                <a:gd name="connsiteX5" fmla="*/ 5518150 w 5518150"/>
                <a:gd name="connsiteY5" fmla="*/ 0 h 1447800"/>
                <a:gd name="connsiteX0" fmla="*/ 0 w 5518150"/>
                <a:gd name="connsiteY0" fmla="*/ 1447800 h 1447800"/>
                <a:gd name="connsiteX1" fmla="*/ 1109663 w 5518150"/>
                <a:gd name="connsiteY1" fmla="*/ 1106488 h 1447800"/>
                <a:gd name="connsiteX2" fmla="*/ 2187575 w 5518150"/>
                <a:gd name="connsiteY2" fmla="*/ 731838 h 1447800"/>
                <a:gd name="connsiteX3" fmla="*/ 3306763 w 5518150"/>
                <a:gd name="connsiteY3" fmla="*/ 373062 h 1447800"/>
                <a:gd name="connsiteX4" fmla="*/ 4502150 w 5518150"/>
                <a:gd name="connsiteY4" fmla="*/ 146050 h 1447800"/>
                <a:gd name="connsiteX5" fmla="*/ 5518150 w 5518150"/>
                <a:gd name="connsiteY5" fmla="*/ 0 h 1447800"/>
                <a:gd name="connsiteX0" fmla="*/ 0 w 5518150"/>
                <a:gd name="connsiteY0" fmla="*/ 1447800 h 1447800"/>
                <a:gd name="connsiteX1" fmla="*/ 1109663 w 5518150"/>
                <a:gd name="connsiteY1" fmla="*/ 1106488 h 1447800"/>
                <a:gd name="connsiteX2" fmla="*/ 2187575 w 5518150"/>
                <a:gd name="connsiteY2" fmla="*/ 731838 h 1447800"/>
                <a:gd name="connsiteX3" fmla="*/ 3306763 w 5518150"/>
                <a:gd name="connsiteY3" fmla="*/ 373062 h 1447800"/>
                <a:gd name="connsiteX4" fmla="*/ 4411663 w 5518150"/>
                <a:gd name="connsiteY4" fmla="*/ 265113 h 1447800"/>
                <a:gd name="connsiteX5" fmla="*/ 5518150 w 5518150"/>
                <a:gd name="connsiteY5" fmla="*/ 0 h 1447800"/>
                <a:gd name="connsiteX0" fmla="*/ 0 w 5527675"/>
                <a:gd name="connsiteY0" fmla="*/ 1304925 h 1304925"/>
                <a:gd name="connsiteX1" fmla="*/ 1109663 w 5527675"/>
                <a:gd name="connsiteY1" fmla="*/ 963613 h 1304925"/>
                <a:gd name="connsiteX2" fmla="*/ 2187575 w 5527675"/>
                <a:gd name="connsiteY2" fmla="*/ 588963 h 1304925"/>
                <a:gd name="connsiteX3" fmla="*/ 3306763 w 5527675"/>
                <a:gd name="connsiteY3" fmla="*/ 230187 h 1304925"/>
                <a:gd name="connsiteX4" fmla="*/ 4411663 w 5527675"/>
                <a:gd name="connsiteY4" fmla="*/ 122238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87575 w 5527675"/>
                <a:gd name="connsiteY2" fmla="*/ 588963 h 1304925"/>
                <a:gd name="connsiteX3" fmla="*/ 3306763 w 5527675"/>
                <a:gd name="connsiteY3" fmla="*/ 230187 h 1304925"/>
                <a:gd name="connsiteX4" fmla="*/ 4411663 w 5527675"/>
                <a:gd name="connsiteY4" fmla="*/ 122238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984994 h 1304925"/>
                <a:gd name="connsiteX3" fmla="*/ 3306763 w 5527675"/>
                <a:gd name="connsiteY3" fmla="*/ 230187 h 1304925"/>
                <a:gd name="connsiteX4" fmla="*/ 4411663 w 5527675"/>
                <a:gd name="connsiteY4" fmla="*/ 122238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984994 h 1304925"/>
                <a:gd name="connsiteX3" fmla="*/ 3321051 w 5527675"/>
                <a:gd name="connsiteY3" fmla="*/ 320510 h 1304925"/>
                <a:gd name="connsiteX4" fmla="*/ 4411663 w 5527675"/>
                <a:gd name="connsiteY4" fmla="*/ 122238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984994 h 1304925"/>
                <a:gd name="connsiteX3" fmla="*/ 3321051 w 5527675"/>
                <a:gd name="connsiteY3" fmla="*/ 320510 h 1304925"/>
                <a:gd name="connsiteX4" fmla="*/ 4416425 w 5527675"/>
                <a:gd name="connsiteY4" fmla="*/ 104869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627806 h 1304925"/>
                <a:gd name="connsiteX3" fmla="*/ 3321051 w 5527675"/>
                <a:gd name="connsiteY3" fmla="*/ 320510 h 1304925"/>
                <a:gd name="connsiteX4" fmla="*/ 4416425 w 5527675"/>
                <a:gd name="connsiteY4" fmla="*/ 104869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627806 h 1304925"/>
                <a:gd name="connsiteX3" fmla="*/ 3316289 w 5527675"/>
                <a:gd name="connsiteY3" fmla="*/ 363372 h 1304925"/>
                <a:gd name="connsiteX4" fmla="*/ 4416425 w 5527675"/>
                <a:gd name="connsiteY4" fmla="*/ 104869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627806 h 1304925"/>
                <a:gd name="connsiteX3" fmla="*/ 3316289 w 5527675"/>
                <a:gd name="connsiteY3" fmla="*/ 363372 h 1304925"/>
                <a:gd name="connsiteX4" fmla="*/ 4416425 w 5527675"/>
                <a:gd name="connsiteY4" fmla="*/ 195357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9188 w 5527675"/>
                <a:gd name="connsiteY1" fmla="*/ 928215 h 1304925"/>
                <a:gd name="connsiteX2" fmla="*/ 2178050 w 5527675"/>
                <a:gd name="connsiteY2" fmla="*/ 627806 h 1304925"/>
                <a:gd name="connsiteX3" fmla="*/ 3316289 w 5527675"/>
                <a:gd name="connsiteY3" fmla="*/ 363372 h 1304925"/>
                <a:gd name="connsiteX4" fmla="*/ 4416425 w 5527675"/>
                <a:gd name="connsiteY4" fmla="*/ 195357 h 1304925"/>
                <a:gd name="connsiteX5" fmla="*/ 5527675 w 5527675"/>
                <a:gd name="connsiteY5" fmla="*/ 0 h 1304925"/>
                <a:gd name="connsiteX0" fmla="*/ 0 w 5532438"/>
                <a:gd name="connsiteY0" fmla="*/ 1285875 h 1285875"/>
                <a:gd name="connsiteX1" fmla="*/ 1123951 w 5532438"/>
                <a:gd name="connsiteY1" fmla="*/ 928215 h 1285875"/>
                <a:gd name="connsiteX2" fmla="*/ 2182813 w 5532438"/>
                <a:gd name="connsiteY2" fmla="*/ 627806 h 1285875"/>
                <a:gd name="connsiteX3" fmla="*/ 3321052 w 5532438"/>
                <a:gd name="connsiteY3" fmla="*/ 363372 h 1285875"/>
                <a:gd name="connsiteX4" fmla="*/ 4421188 w 5532438"/>
                <a:gd name="connsiteY4" fmla="*/ 195357 h 1285875"/>
                <a:gd name="connsiteX5" fmla="*/ 5532438 w 5532438"/>
                <a:gd name="connsiteY5" fmla="*/ 0 h 1285875"/>
                <a:gd name="connsiteX0" fmla="*/ 0 w 5520532"/>
                <a:gd name="connsiteY0" fmla="*/ 1345406 h 1345406"/>
                <a:gd name="connsiteX1" fmla="*/ 1123951 w 5520532"/>
                <a:gd name="connsiteY1" fmla="*/ 987746 h 1345406"/>
                <a:gd name="connsiteX2" fmla="*/ 2182813 w 5520532"/>
                <a:gd name="connsiteY2" fmla="*/ 687337 h 1345406"/>
                <a:gd name="connsiteX3" fmla="*/ 3321052 w 5520532"/>
                <a:gd name="connsiteY3" fmla="*/ 422903 h 1345406"/>
                <a:gd name="connsiteX4" fmla="*/ 4421188 w 5520532"/>
                <a:gd name="connsiteY4" fmla="*/ 254888 h 1345406"/>
                <a:gd name="connsiteX5" fmla="*/ 5520532 w 5520532"/>
                <a:gd name="connsiteY5" fmla="*/ 0 h 1345406"/>
                <a:gd name="connsiteX0" fmla="*/ 0 w 5520532"/>
                <a:gd name="connsiteY0" fmla="*/ 1345406 h 1345406"/>
                <a:gd name="connsiteX1" fmla="*/ 1123951 w 5520532"/>
                <a:gd name="connsiteY1" fmla="*/ 987746 h 1345406"/>
                <a:gd name="connsiteX2" fmla="*/ 2189957 w 5520532"/>
                <a:gd name="connsiteY2" fmla="*/ 651619 h 1345406"/>
                <a:gd name="connsiteX3" fmla="*/ 3321052 w 5520532"/>
                <a:gd name="connsiteY3" fmla="*/ 422903 h 1345406"/>
                <a:gd name="connsiteX4" fmla="*/ 4421188 w 5520532"/>
                <a:gd name="connsiteY4" fmla="*/ 254888 h 1345406"/>
                <a:gd name="connsiteX5" fmla="*/ 5520532 w 5520532"/>
                <a:gd name="connsiteY5" fmla="*/ 0 h 1345406"/>
                <a:gd name="connsiteX0" fmla="*/ 0 w 5525295"/>
                <a:gd name="connsiteY0" fmla="*/ 1052512 h 1052512"/>
                <a:gd name="connsiteX1" fmla="*/ 1128714 w 5525295"/>
                <a:gd name="connsiteY1" fmla="*/ 987746 h 1052512"/>
                <a:gd name="connsiteX2" fmla="*/ 2194720 w 5525295"/>
                <a:gd name="connsiteY2" fmla="*/ 651619 h 1052512"/>
                <a:gd name="connsiteX3" fmla="*/ 3325815 w 5525295"/>
                <a:gd name="connsiteY3" fmla="*/ 422903 h 1052512"/>
                <a:gd name="connsiteX4" fmla="*/ 4425951 w 5525295"/>
                <a:gd name="connsiteY4" fmla="*/ 254888 h 1052512"/>
                <a:gd name="connsiteX5" fmla="*/ 5525295 w 5525295"/>
                <a:gd name="connsiteY5" fmla="*/ 0 h 1052512"/>
                <a:gd name="connsiteX0" fmla="*/ 0 w 5525295"/>
                <a:gd name="connsiteY0" fmla="*/ 1052512 h 1052512"/>
                <a:gd name="connsiteX1" fmla="*/ 1107282 w 5525295"/>
                <a:gd name="connsiteY1" fmla="*/ 840109 h 1052512"/>
                <a:gd name="connsiteX2" fmla="*/ 2194720 w 5525295"/>
                <a:gd name="connsiteY2" fmla="*/ 651619 h 1052512"/>
                <a:gd name="connsiteX3" fmla="*/ 3325815 w 5525295"/>
                <a:gd name="connsiteY3" fmla="*/ 422903 h 1052512"/>
                <a:gd name="connsiteX4" fmla="*/ 4425951 w 5525295"/>
                <a:gd name="connsiteY4" fmla="*/ 254888 h 1052512"/>
                <a:gd name="connsiteX5" fmla="*/ 5525295 w 5525295"/>
                <a:gd name="connsiteY5" fmla="*/ 0 h 105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5295" h="1052512">
                  <a:moveTo>
                    <a:pt x="0" y="1052512"/>
                  </a:moveTo>
                  <a:lnTo>
                    <a:pt x="1107282" y="840109"/>
                  </a:lnTo>
                  <a:lnTo>
                    <a:pt x="2194720" y="651619"/>
                  </a:lnTo>
                  <a:lnTo>
                    <a:pt x="3325815" y="422903"/>
                  </a:lnTo>
                  <a:lnTo>
                    <a:pt x="4425951" y="254888"/>
                  </a:lnTo>
                  <a:lnTo>
                    <a:pt x="5525295" y="0"/>
                  </a:lnTo>
                </a:path>
              </a:pathLst>
            </a:custGeom>
            <a:noFill/>
            <a:ln w="38100" cap="rnd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en-GB" sz="1100" kern="0">
                <a:solidFill>
                  <a:prstClr val="white"/>
                </a:solidFill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0D463B74-BD3D-4CCB-AB37-9BDFCE2D1C9C}"/>
                </a:ext>
              </a:extLst>
            </p:cNvPr>
            <p:cNvSpPr/>
            <p:nvPr/>
          </p:nvSpPr>
          <p:spPr>
            <a:xfrm>
              <a:off x="1359676" y="3308112"/>
              <a:ext cx="6015295" cy="1559213"/>
            </a:xfrm>
            <a:custGeom>
              <a:avLst/>
              <a:gdLst>
                <a:gd name="connsiteX0" fmla="*/ 0 w 5518150"/>
                <a:gd name="connsiteY0" fmla="*/ 1447800 h 1447800"/>
                <a:gd name="connsiteX1" fmla="*/ 971550 w 5518150"/>
                <a:gd name="connsiteY1" fmla="*/ 977900 h 1447800"/>
                <a:gd name="connsiteX2" fmla="*/ 2197100 w 5518150"/>
                <a:gd name="connsiteY2" fmla="*/ 527050 h 1447800"/>
                <a:gd name="connsiteX3" fmla="*/ 3340100 w 5518150"/>
                <a:gd name="connsiteY3" fmla="*/ 254000 h 1447800"/>
                <a:gd name="connsiteX4" fmla="*/ 4502150 w 5518150"/>
                <a:gd name="connsiteY4" fmla="*/ 146050 h 1447800"/>
                <a:gd name="connsiteX5" fmla="*/ 5518150 w 5518150"/>
                <a:gd name="connsiteY5" fmla="*/ 0 h 1447800"/>
                <a:gd name="connsiteX0" fmla="*/ 0 w 5518150"/>
                <a:gd name="connsiteY0" fmla="*/ 1447800 h 1447800"/>
                <a:gd name="connsiteX1" fmla="*/ 1109663 w 5518150"/>
                <a:gd name="connsiteY1" fmla="*/ 1106488 h 1447800"/>
                <a:gd name="connsiteX2" fmla="*/ 2197100 w 5518150"/>
                <a:gd name="connsiteY2" fmla="*/ 527050 h 1447800"/>
                <a:gd name="connsiteX3" fmla="*/ 3340100 w 5518150"/>
                <a:gd name="connsiteY3" fmla="*/ 254000 h 1447800"/>
                <a:gd name="connsiteX4" fmla="*/ 4502150 w 5518150"/>
                <a:gd name="connsiteY4" fmla="*/ 146050 h 1447800"/>
                <a:gd name="connsiteX5" fmla="*/ 5518150 w 5518150"/>
                <a:gd name="connsiteY5" fmla="*/ 0 h 1447800"/>
                <a:gd name="connsiteX0" fmla="*/ 0 w 5518150"/>
                <a:gd name="connsiteY0" fmla="*/ 1447800 h 1447800"/>
                <a:gd name="connsiteX1" fmla="*/ 1109663 w 5518150"/>
                <a:gd name="connsiteY1" fmla="*/ 1106488 h 1447800"/>
                <a:gd name="connsiteX2" fmla="*/ 2187575 w 5518150"/>
                <a:gd name="connsiteY2" fmla="*/ 731838 h 1447800"/>
                <a:gd name="connsiteX3" fmla="*/ 3340100 w 5518150"/>
                <a:gd name="connsiteY3" fmla="*/ 254000 h 1447800"/>
                <a:gd name="connsiteX4" fmla="*/ 4502150 w 5518150"/>
                <a:gd name="connsiteY4" fmla="*/ 146050 h 1447800"/>
                <a:gd name="connsiteX5" fmla="*/ 5518150 w 5518150"/>
                <a:gd name="connsiteY5" fmla="*/ 0 h 1447800"/>
                <a:gd name="connsiteX0" fmla="*/ 0 w 5518150"/>
                <a:gd name="connsiteY0" fmla="*/ 1447800 h 1447800"/>
                <a:gd name="connsiteX1" fmla="*/ 1109663 w 5518150"/>
                <a:gd name="connsiteY1" fmla="*/ 1106488 h 1447800"/>
                <a:gd name="connsiteX2" fmla="*/ 2187575 w 5518150"/>
                <a:gd name="connsiteY2" fmla="*/ 731838 h 1447800"/>
                <a:gd name="connsiteX3" fmla="*/ 3306763 w 5518150"/>
                <a:gd name="connsiteY3" fmla="*/ 373062 h 1447800"/>
                <a:gd name="connsiteX4" fmla="*/ 4502150 w 5518150"/>
                <a:gd name="connsiteY4" fmla="*/ 146050 h 1447800"/>
                <a:gd name="connsiteX5" fmla="*/ 5518150 w 5518150"/>
                <a:gd name="connsiteY5" fmla="*/ 0 h 1447800"/>
                <a:gd name="connsiteX0" fmla="*/ 0 w 5518150"/>
                <a:gd name="connsiteY0" fmla="*/ 1447800 h 1447800"/>
                <a:gd name="connsiteX1" fmla="*/ 1109663 w 5518150"/>
                <a:gd name="connsiteY1" fmla="*/ 1106488 h 1447800"/>
                <a:gd name="connsiteX2" fmla="*/ 2187575 w 5518150"/>
                <a:gd name="connsiteY2" fmla="*/ 731838 h 1447800"/>
                <a:gd name="connsiteX3" fmla="*/ 3306763 w 5518150"/>
                <a:gd name="connsiteY3" fmla="*/ 373062 h 1447800"/>
                <a:gd name="connsiteX4" fmla="*/ 4411663 w 5518150"/>
                <a:gd name="connsiteY4" fmla="*/ 265113 h 1447800"/>
                <a:gd name="connsiteX5" fmla="*/ 5518150 w 5518150"/>
                <a:gd name="connsiteY5" fmla="*/ 0 h 1447800"/>
                <a:gd name="connsiteX0" fmla="*/ 0 w 5527675"/>
                <a:gd name="connsiteY0" fmla="*/ 1304925 h 1304925"/>
                <a:gd name="connsiteX1" fmla="*/ 1109663 w 5527675"/>
                <a:gd name="connsiteY1" fmla="*/ 963613 h 1304925"/>
                <a:gd name="connsiteX2" fmla="*/ 2187575 w 5527675"/>
                <a:gd name="connsiteY2" fmla="*/ 588963 h 1304925"/>
                <a:gd name="connsiteX3" fmla="*/ 3306763 w 5527675"/>
                <a:gd name="connsiteY3" fmla="*/ 230187 h 1304925"/>
                <a:gd name="connsiteX4" fmla="*/ 4411663 w 5527675"/>
                <a:gd name="connsiteY4" fmla="*/ 122238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87575 w 5527675"/>
                <a:gd name="connsiteY2" fmla="*/ 588963 h 1304925"/>
                <a:gd name="connsiteX3" fmla="*/ 3306763 w 5527675"/>
                <a:gd name="connsiteY3" fmla="*/ 230187 h 1304925"/>
                <a:gd name="connsiteX4" fmla="*/ 4411663 w 5527675"/>
                <a:gd name="connsiteY4" fmla="*/ 122238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984994 h 1304925"/>
                <a:gd name="connsiteX3" fmla="*/ 3306763 w 5527675"/>
                <a:gd name="connsiteY3" fmla="*/ 230187 h 1304925"/>
                <a:gd name="connsiteX4" fmla="*/ 4411663 w 5527675"/>
                <a:gd name="connsiteY4" fmla="*/ 122238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984994 h 1304925"/>
                <a:gd name="connsiteX3" fmla="*/ 3321051 w 5527675"/>
                <a:gd name="connsiteY3" fmla="*/ 320510 h 1304925"/>
                <a:gd name="connsiteX4" fmla="*/ 4411663 w 5527675"/>
                <a:gd name="connsiteY4" fmla="*/ 122238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984994 h 1304925"/>
                <a:gd name="connsiteX3" fmla="*/ 3321051 w 5527675"/>
                <a:gd name="connsiteY3" fmla="*/ 320510 h 1304925"/>
                <a:gd name="connsiteX4" fmla="*/ 4416425 w 5527675"/>
                <a:gd name="connsiteY4" fmla="*/ 104869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627806 h 1304925"/>
                <a:gd name="connsiteX3" fmla="*/ 3321051 w 5527675"/>
                <a:gd name="connsiteY3" fmla="*/ 320510 h 1304925"/>
                <a:gd name="connsiteX4" fmla="*/ 4416425 w 5527675"/>
                <a:gd name="connsiteY4" fmla="*/ 104869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627806 h 1304925"/>
                <a:gd name="connsiteX3" fmla="*/ 3316289 w 5527675"/>
                <a:gd name="connsiteY3" fmla="*/ 363372 h 1304925"/>
                <a:gd name="connsiteX4" fmla="*/ 4416425 w 5527675"/>
                <a:gd name="connsiteY4" fmla="*/ 104869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627806 h 1304925"/>
                <a:gd name="connsiteX3" fmla="*/ 3316289 w 5527675"/>
                <a:gd name="connsiteY3" fmla="*/ 363372 h 1304925"/>
                <a:gd name="connsiteX4" fmla="*/ 4416425 w 5527675"/>
                <a:gd name="connsiteY4" fmla="*/ 195357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9188 w 5527675"/>
                <a:gd name="connsiteY1" fmla="*/ 928215 h 1304925"/>
                <a:gd name="connsiteX2" fmla="*/ 2178050 w 5527675"/>
                <a:gd name="connsiteY2" fmla="*/ 627806 h 1304925"/>
                <a:gd name="connsiteX3" fmla="*/ 3316289 w 5527675"/>
                <a:gd name="connsiteY3" fmla="*/ 363372 h 1304925"/>
                <a:gd name="connsiteX4" fmla="*/ 4416425 w 5527675"/>
                <a:gd name="connsiteY4" fmla="*/ 195357 h 1304925"/>
                <a:gd name="connsiteX5" fmla="*/ 5527675 w 5527675"/>
                <a:gd name="connsiteY5" fmla="*/ 0 h 1304925"/>
                <a:gd name="connsiteX0" fmla="*/ 0 w 5532438"/>
                <a:gd name="connsiteY0" fmla="*/ 1285875 h 1285875"/>
                <a:gd name="connsiteX1" fmla="*/ 1123951 w 5532438"/>
                <a:gd name="connsiteY1" fmla="*/ 928215 h 1285875"/>
                <a:gd name="connsiteX2" fmla="*/ 2182813 w 5532438"/>
                <a:gd name="connsiteY2" fmla="*/ 627806 h 1285875"/>
                <a:gd name="connsiteX3" fmla="*/ 3321052 w 5532438"/>
                <a:gd name="connsiteY3" fmla="*/ 363372 h 1285875"/>
                <a:gd name="connsiteX4" fmla="*/ 4421188 w 5532438"/>
                <a:gd name="connsiteY4" fmla="*/ 195357 h 1285875"/>
                <a:gd name="connsiteX5" fmla="*/ 5532438 w 5532438"/>
                <a:gd name="connsiteY5" fmla="*/ 0 h 1285875"/>
                <a:gd name="connsiteX0" fmla="*/ 0 w 5527675"/>
                <a:gd name="connsiteY0" fmla="*/ 1459706 h 1459706"/>
                <a:gd name="connsiteX1" fmla="*/ 1119188 w 5527675"/>
                <a:gd name="connsiteY1" fmla="*/ 928215 h 1459706"/>
                <a:gd name="connsiteX2" fmla="*/ 2178050 w 5527675"/>
                <a:gd name="connsiteY2" fmla="*/ 627806 h 1459706"/>
                <a:gd name="connsiteX3" fmla="*/ 3316289 w 5527675"/>
                <a:gd name="connsiteY3" fmla="*/ 363372 h 1459706"/>
                <a:gd name="connsiteX4" fmla="*/ 4416425 w 5527675"/>
                <a:gd name="connsiteY4" fmla="*/ 195357 h 1459706"/>
                <a:gd name="connsiteX5" fmla="*/ 5527675 w 5527675"/>
                <a:gd name="connsiteY5" fmla="*/ 0 h 1459706"/>
                <a:gd name="connsiteX0" fmla="*/ 0 w 5527675"/>
                <a:gd name="connsiteY0" fmla="*/ 1459706 h 1459706"/>
                <a:gd name="connsiteX1" fmla="*/ 1109663 w 5527675"/>
                <a:gd name="connsiteY1" fmla="*/ 1052040 h 1459706"/>
                <a:gd name="connsiteX2" fmla="*/ 2178050 w 5527675"/>
                <a:gd name="connsiteY2" fmla="*/ 627806 h 1459706"/>
                <a:gd name="connsiteX3" fmla="*/ 3316289 w 5527675"/>
                <a:gd name="connsiteY3" fmla="*/ 363372 h 1459706"/>
                <a:gd name="connsiteX4" fmla="*/ 4416425 w 5527675"/>
                <a:gd name="connsiteY4" fmla="*/ 195357 h 1459706"/>
                <a:gd name="connsiteX5" fmla="*/ 5527675 w 5527675"/>
                <a:gd name="connsiteY5" fmla="*/ 0 h 1459706"/>
                <a:gd name="connsiteX0" fmla="*/ 0 w 5527675"/>
                <a:gd name="connsiteY0" fmla="*/ 1459706 h 1459706"/>
                <a:gd name="connsiteX1" fmla="*/ 1109663 w 5527675"/>
                <a:gd name="connsiteY1" fmla="*/ 1052040 h 1459706"/>
                <a:gd name="connsiteX2" fmla="*/ 2187575 w 5527675"/>
                <a:gd name="connsiteY2" fmla="*/ 668287 h 1459706"/>
                <a:gd name="connsiteX3" fmla="*/ 3316289 w 5527675"/>
                <a:gd name="connsiteY3" fmla="*/ 363372 h 1459706"/>
                <a:gd name="connsiteX4" fmla="*/ 4416425 w 5527675"/>
                <a:gd name="connsiteY4" fmla="*/ 195357 h 1459706"/>
                <a:gd name="connsiteX5" fmla="*/ 5527675 w 5527675"/>
                <a:gd name="connsiteY5" fmla="*/ 0 h 145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7675" h="1459706">
                  <a:moveTo>
                    <a:pt x="0" y="1459706"/>
                  </a:moveTo>
                  <a:lnTo>
                    <a:pt x="1109663" y="1052040"/>
                  </a:lnTo>
                  <a:lnTo>
                    <a:pt x="2187575" y="668287"/>
                  </a:lnTo>
                  <a:lnTo>
                    <a:pt x="3316289" y="363372"/>
                  </a:lnTo>
                  <a:lnTo>
                    <a:pt x="4416425" y="195357"/>
                  </a:lnTo>
                  <a:lnTo>
                    <a:pt x="5527675" y="0"/>
                  </a:lnTo>
                </a:path>
              </a:pathLst>
            </a:custGeom>
            <a:noFill/>
            <a:ln w="38100" cap="rnd" cmpd="sng" algn="ctr">
              <a:solidFill>
                <a:srgbClr val="009999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en-GB" sz="1100" kern="0">
                <a:solidFill>
                  <a:prstClr val="white"/>
                </a:solidFill>
              </a:endParaRPr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05F13DC7-23CF-41A9-961E-28DF719F8188}"/>
                </a:ext>
              </a:extLst>
            </p:cNvPr>
            <p:cNvSpPr/>
            <p:nvPr/>
          </p:nvSpPr>
          <p:spPr>
            <a:xfrm>
              <a:off x="1359676" y="3498430"/>
              <a:ext cx="6015295" cy="1409054"/>
            </a:xfrm>
            <a:custGeom>
              <a:avLst/>
              <a:gdLst>
                <a:gd name="connsiteX0" fmla="*/ 0 w 5518150"/>
                <a:gd name="connsiteY0" fmla="*/ 1447800 h 1447800"/>
                <a:gd name="connsiteX1" fmla="*/ 971550 w 5518150"/>
                <a:gd name="connsiteY1" fmla="*/ 977900 h 1447800"/>
                <a:gd name="connsiteX2" fmla="*/ 2197100 w 5518150"/>
                <a:gd name="connsiteY2" fmla="*/ 527050 h 1447800"/>
                <a:gd name="connsiteX3" fmla="*/ 3340100 w 5518150"/>
                <a:gd name="connsiteY3" fmla="*/ 254000 h 1447800"/>
                <a:gd name="connsiteX4" fmla="*/ 4502150 w 5518150"/>
                <a:gd name="connsiteY4" fmla="*/ 146050 h 1447800"/>
                <a:gd name="connsiteX5" fmla="*/ 5518150 w 5518150"/>
                <a:gd name="connsiteY5" fmla="*/ 0 h 1447800"/>
                <a:gd name="connsiteX0" fmla="*/ 0 w 5518150"/>
                <a:gd name="connsiteY0" fmla="*/ 1447800 h 1447800"/>
                <a:gd name="connsiteX1" fmla="*/ 1109663 w 5518150"/>
                <a:gd name="connsiteY1" fmla="*/ 1106488 h 1447800"/>
                <a:gd name="connsiteX2" fmla="*/ 2197100 w 5518150"/>
                <a:gd name="connsiteY2" fmla="*/ 527050 h 1447800"/>
                <a:gd name="connsiteX3" fmla="*/ 3340100 w 5518150"/>
                <a:gd name="connsiteY3" fmla="*/ 254000 h 1447800"/>
                <a:gd name="connsiteX4" fmla="*/ 4502150 w 5518150"/>
                <a:gd name="connsiteY4" fmla="*/ 146050 h 1447800"/>
                <a:gd name="connsiteX5" fmla="*/ 5518150 w 5518150"/>
                <a:gd name="connsiteY5" fmla="*/ 0 h 1447800"/>
                <a:gd name="connsiteX0" fmla="*/ 0 w 5518150"/>
                <a:gd name="connsiteY0" fmla="*/ 1447800 h 1447800"/>
                <a:gd name="connsiteX1" fmla="*/ 1109663 w 5518150"/>
                <a:gd name="connsiteY1" fmla="*/ 1106488 h 1447800"/>
                <a:gd name="connsiteX2" fmla="*/ 2187575 w 5518150"/>
                <a:gd name="connsiteY2" fmla="*/ 731838 h 1447800"/>
                <a:gd name="connsiteX3" fmla="*/ 3340100 w 5518150"/>
                <a:gd name="connsiteY3" fmla="*/ 254000 h 1447800"/>
                <a:gd name="connsiteX4" fmla="*/ 4502150 w 5518150"/>
                <a:gd name="connsiteY4" fmla="*/ 146050 h 1447800"/>
                <a:gd name="connsiteX5" fmla="*/ 5518150 w 5518150"/>
                <a:gd name="connsiteY5" fmla="*/ 0 h 1447800"/>
                <a:gd name="connsiteX0" fmla="*/ 0 w 5518150"/>
                <a:gd name="connsiteY0" fmla="*/ 1447800 h 1447800"/>
                <a:gd name="connsiteX1" fmla="*/ 1109663 w 5518150"/>
                <a:gd name="connsiteY1" fmla="*/ 1106488 h 1447800"/>
                <a:gd name="connsiteX2" fmla="*/ 2187575 w 5518150"/>
                <a:gd name="connsiteY2" fmla="*/ 731838 h 1447800"/>
                <a:gd name="connsiteX3" fmla="*/ 3306763 w 5518150"/>
                <a:gd name="connsiteY3" fmla="*/ 373062 h 1447800"/>
                <a:gd name="connsiteX4" fmla="*/ 4502150 w 5518150"/>
                <a:gd name="connsiteY4" fmla="*/ 146050 h 1447800"/>
                <a:gd name="connsiteX5" fmla="*/ 5518150 w 5518150"/>
                <a:gd name="connsiteY5" fmla="*/ 0 h 1447800"/>
                <a:gd name="connsiteX0" fmla="*/ 0 w 5518150"/>
                <a:gd name="connsiteY0" fmla="*/ 1447800 h 1447800"/>
                <a:gd name="connsiteX1" fmla="*/ 1109663 w 5518150"/>
                <a:gd name="connsiteY1" fmla="*/ 1106488 h 1447800"/>
                <a:gd name="connsiteX2" fmla="*/ 2187575 w 5518150"/>
                <a:gd name="connsiteY2" fmla="*/ 731838 h 1447800"/>
                <a:gd name="connsiteX3" fmla="*/ 3306763 w 5518150"/>
                <a:gd name="connsiteY3" fmla="*/ 373062 h 1447800"/>
                <a:gd name="connsiteX4" fmla="*/ 4411663 w 5518150"/>
                <a:gd name="connsiteY4" fmla="*/ 265113 h 1447800"/>
                <a:gd name="connsiteX5" fmla="*/ 5518150 w 5518150"/>
                <a:gd name="connsiteY5" fmla="*/ 0 h 1447800"/>
                <a:gd name="connsiteX0" fmla="*/ 0 w 5527675"/>
                <a:gd name="connsiteY0" fmla="*/ 1304925 h 1304925"/>
                <a:gd name="connsiteX1" fmla="*/ 1109663 w 5527675"/>
                <a:gd name="connsiteY1" fmla="*/ 963613 h 1304925"/>
                <a:gd name="connsiteX2" fmla="*/ 2187575 w 5527675"/>
                <a:gd name="connsiteY2" fmla="*/ 588963 h 1304925"/>
                <a:gd name="connsiteX3" fmla="*/ 3306763 w 5527675"/>
                <a:gd name="connsiteY3" fmla="*/ 230187 h 1304925"/>
                <a:gd name="connsiteX4" fmla="*/ 4411663 w 5527675"/>
                <a:gd name="connsiteY4" fmla="*/ 122238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87575 w 5527675"/>
                <a:gd name="connsiteY2" fmla="*/ 588963 h 1304925"/>
                <a:gd name="connsiteX3" fmla="*/ 3306763 w 5527675"/>
                <a:gd name="connsiteY3" fmla="*/ 230187 h 1304925"/>
                <a:gd name="connsiteX4" fmla="*/ 4411663 w 5527675"/>
                <a:gd name="connsiteY4" fmla="*/ 122238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984994 h 1304925"/>
                <a:gd name="connsiteX3" fmla="*/ 3306763 w 5527675"/>
                <a:gd name="connsiteY3" fmla="*/ 230187 h 1304925"/>
                <a:gd name="connsiteX4" fmla="*/ 4411663 w 5527675"/>
                <a:gd name="connsiteY4" fmla="*/ 122238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984994 h 1304925"/>
                <a:gd name="connsiteX3" fmla="*/ 3321051 w 5527675"/>
                <a:gd name="connsiteY3" fmla="*/ 320510 h 1304925"/>
                <a:gd name="connsiteX4" fmla="*/ 4411663 w 5527675"/>
                <a:gd name="connsiteY4" fmla="*/ 122238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984994 h 1304925"/>
                <a:gd name="connsiteX3" fmla="*/ 3321051 w 5527675"/>
                <a:gd name="connsiteY3" fmla="*/ 320510 h 1304925"/>
                <a:gd name="connsiteX4" fmla="*/ 4416425 w 5527675"/>
                <a:gd name="connsiteY4" fmla="*/ 104869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627806 h 1304925"/>
                <a:gd name="connsiteX3" fmla="*/ 3321051 w 5527675"/>
                <a:gd name="connsiteY3" fmla="*/ 320510 h 1304925"/>
                <a:gd name="connsiteX4" fmla="*/ 4416425 w 5527675"/>
                <a:gd name="connsiteY4" fmla="*/ 104869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627806 h 1304925"/>
                <a:gd name="connsiteX3" fmla="*/ 3316289 w 5527675"/>
                <a:gd name="connsiteY3" fmla="*/ 363372 h 1304925"/>
                <a:gd name="connsiteX4" fmla="*/ 4416425 w 5527675"/>
                <a:gd name="connsiteY4" fmla="*/ 104869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4425 w 5527675"/>
                <a:gd name="connsiteY1" fmla="*/ 1290165 h 1304925"/>
                <a:gd name="connsiteX2" fmla="*/ 2178050 w 5527675"/>
                <a:gd name="connsiteY2" fmla="*/ 627806 h 1304925"/>
                <a:gd name="connsiteX3" fmla="*/ 3316289 w 5527675"/>
                <a:gd name="connsiteY3" fmla="*/ 363372 h 1304925"/>
                <a:gd name="connsiteX4" fmla="*/ 4416425 w 5527675"/>
                <a:gd name="connsiteY4" fmla="*/ 195357 h 1304925"/>
                <a:gd name="connsiteX5" fmla="*/ 5527675 w 5527675"/>
                <a:gd name="connsiteY5" fmla="*/ 0 h 1304925"/>
                <a:gd name="connsiteX0" fmla="*/ 0 w 5527675"/>
                <a:gd name="connsiteY0" fmla="*/ 1304925 h 1304925"/>
                <a:gd name="connsiteX1" fmla="*/ 1119188 w 5527675"/>
                <a:gd name="connsiteY1" fmla="*/ 928215 h 1304925"/>
                <a:gd name="connsiteX2" fmla="*/ 2178050 w 5527675"/>
                <a:gd name="connsiteY2" fmla="*/ 627806 h 1304925"/>
                <a:gd name="connsiteX3" fmla="*/ 3316289 w 5527675"/>
                <a:gd name="connsiteY3" fmla="*/ 363372 h 1304925"/>
                <a:gd name="connsiteX4" fmla="*/ 4416425 w 5527675"/>
                <a:gd name="connsiteY4" fmla="*/ 195357 h 1304925"/>
                <a:gd name="connsiteX5" fmla="*/ 5527675 w 5527675"/>
                <a:gd name="connsiteY5" fmla="*/ 0 h 1304925"/>
                <a:gd name="connsiteX0" fmla="*/ 0 w 5532438"/>
                <a:gd name="connsiteY0" fmla="*/ 1285875 h 1285875"/>
                <a:gd name="connsiteX1" fmla="*/ 1123951 w 5532438"/>
                <a:gd name="connsiteY1" fmla="*/ 928215 h 1285875"/>
                <a:gd name="connsiteX2" fmla="*/ 2182813 w 5532438"/>
                <a:gd name="connsiteY2" fmla="*/ 627806 h 1285875"/>
                <a:gd name="connsiteX3" fmla="*/ 3321052 w 5532438"/>
                <a:gd name="connsiteY3" fmla="*/ 363372 h 1285875"/>
                <a:gd name="connsiteX4" fmla="*/ 4421188 w 5532438"/>
                <a:gd name="connsiteY4" fmla="*/ 195357 h 1285875"/>
                <a:gd name="connsiteX5" fmla="*/ 5532438 w 5532438"/>
                <a:gd name="connsiteY5" fmla="*/ 0 h 1285875"/>
                <a:gd name="connsiteX0" fmla="*/ 0 w 5532438"/>
                <a:gd name="connsiteY0" fmla="*/ 1285875 h 1285875"/>
                <a:gd name="connsiteX1" fmla="*/ 1112034 w 5532438"/>
                <a:gd name="connsiteY1" fmla="*/ 1081472 h 1285875"/>
                <a:gd name="connsiteX2" fmla="*/ 2182813 w 5532438"/>
                <a:gd name="connsiteY2" fmla="*/ 627806 h 1285875"/>
                <a:gd name="connsiteX3" fmla="*/ 3321052 w 5532438"/>
                <a:gd name="connsiteY3" fmla="*/ 363372 h 1285875"/>
                <a:gd name="connsiteX4" fmla="*/ 4421188 w 5532438"/>
                <a:gd name="connsiteY4" fmla="*/ 195357 h 1285875"/>
                <a:gd name="connsiteX5" fmla="*/ 5532438 w 5532438"/>
                <a:gd name="connsiteY5" fmla="*/ 0 h 1285875"/>
                <a:gd name="connsiteX0" fmla="*/ 0 w 5532438"/>
                <a:gd name="connsiteY0" fmla="*/ 1285875 h 1285875"/>
                <a:gd name="connsiteX1" fmla="*/ 1112034 w 5532438"/>
                <a:gd name="connsiteY1" fmla="*/ 1081472 h 1285875"/>
                <a:gd name="connsiteX2" fmla="*/ 2185196 w 5532438"/>
                <a:gd name="connsiteY2" fmla="*/ 913421 h 1285875"/>
                <a:gd name="connsiteX3" fmla="*/ 3321052 w 5532438"/>
                <a:gd name="connsiteY3" fmla="*/ 363372 h 1285875"/>
                <a:gd name="connsiteX4" fmla="*/ 4421188 w 5532438"/>
                <a:gd name="connsiteY4" fmla="*/ 195357 h 1285875"/>
                <a:gd name="connsiteX5" fmla="*/ 5532438 w 5532438"/>
                <a:gd name="connsiteY5" fmla="*/ 0 h 1285875"/>
                <a:gd name="connsiteX0" fmla="*/ 0 w 5532438"/>
                <a:gd name="connsiteY0" fmla="*/ 1285875 h 1285875"/>
                <a:gd name="connsiteX1" fmla="*/ 1112034 w 5532438"/>
                <a:gd name="connsiteY1" fmla="*/ 1081472 h 1285875"/>
                <a:gd name="connsiteX2" fmla="*/ 2185196 w 5532438"/>
                <a:gd name="connsiteY2" fmla="*/ 913421 h 1285875"/>
                <a:gd name="connsiteX3" fmla="*/ 3297220 w 5532438"/>
                <a:gd name="connsiteY3" fmla="*/ 704717 h 1285875"/>
                <a:gd name="connsiteX4" fmla="*/ 4421188 w 5532438"/>
                <a:gd name="connsiteY4" fmla="*/ 195357 h 1285875"/>
                <a:gd name="connsiteX5" fmla="*/ 5532438 w 5532438"/>
                <a:gd name="connsiteY5" fmla="*/ 0 h 1285875"/>
                <a:gd name="connsiteX0" fmla="*/ 0 w 5532438"/>
                <a:gd name="connsiteY0" fmla="*/ 1285875 h 1285875"/>
                <a:gd name="connsiteX1" fmla="*/ 1112034 w 5532438"/>
                <a:gd name="connsiteY1" fmla="*/ 1081472 h 1285875"/>
                <a:gd name="connsiteX2" fmla="*/ 2185196 w 5532438"/>
                <a:gd name="connsiteY2" fmla="*/ 913421 h 1285875"/>
                <a:gd name="connsiteX3" fmla="*/ 3297220 w 5532438"/>
                <a:gd name="connsiteY3" fmla="*/ 704717 h 1285875"/>
                <a:gd name="connsiteX4" fmla="*/ 4435488 w 5532438"/>
                <a:gd name="connsiteY4" fmla="*/ 399700 h 1285875"/>
                <a:gd name="connsiteX5" fmla="*/ 5532438 w 5532438"/>
                <a:gd name="connsiteY5" fmla="*/ 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32438" h="1285875">
                  <a:moveTo>
                    <a:pt x="0" y="1285875"/>
                  </a:moveTo>
                  <a:lnTo>
                    <a:pt x="1112034" y="1081472"/>
                  </a:lnTo>
                  <a:lnTo>
                    <a:pt x="2185196" y="913421"/>
                  </a:lnTo>
                  <a:lnTo>
                    <a:pt x="3297220" y="704717"/>
                  </a:lnTo>
                  <a:lnTo>
                    <a:pt x="4435488" y="399700"/>
                  </a:lnTo>
                  <a:lnTo>
                    <a:pt x="5532438" y="0"/>
                  </a:lnTo>
                </a:path>
              </a:pathLst>
            </a:custGeom>
            <a:noFill/>
            <a:ln w="38100" cap="rnd" cmpd="sng" algn="ctr">
              <a:solidFill>
                <a:srgbClr val="771B75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457200">
                <a:defRPr/>
              </a:pPr>
              <a:endParaRPr lang="en-GB" sz="1100" kern="0">
                <a:solidFill>
                  <a:prstClr val="white"/>
                </a:solidFill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C10A4410-D3F6-4ABF-9DA2-502A537EDE89}"/>
                </a:ext>
              </a:extLst>
            </p:cNvPr>
            <p:cNvSpPr txBox="1"/>
            <p:nvPr/>
          </p:nvSpPr>
          <p:spPr>
            <a:xfrm>
              <a:off x="1371759" y="5015738"/>
              <a:ext cx="348695" cy="2877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457200">
                <a:defRPr/>
              </a:pPr>
              <a:r>
                <a:rPr lang="en-GB" sz="1100" kern="0" dirty="0">
                  <a:solidFill>
                    <a:srgbClr val="C00000"/>
                  </a:solidFill>
                </a:rPr>
                <a:t>2%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D312101D-FEA9-4DD1-885F-A58DF45B17EF}"/>
                </a:ext>
              </a:extLst>
            </p:cNvPr>
            <p:cNvSpPr txBox="1"/>
            <p:nvPr/>
          </p:nvSpPr>
          <p:spPr>
            <a:xfrm>
              <a:off x="7145698" y="4965103"/>
              <a:ext cx="348696" cy="2877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457200">
                <a:defRPr/>
              </a:pPr>
              <a:r>
                <a:rPr lang="en-GB" sz="1100" kern="0" dirty="0">
                  <a:solidFill>
                    <a:srgbClr val="C00000"/>
                  </a:solidFill>
                </a:rPr>
                <a:t>5%</a:t>
              </a:r>
            </a:p>
          </p:txBody>
        </p:sp>
      </p:grpSp>
      <p:sp>
        <p:nvSpPr>
          <p:cNvPr id="7173" name="Rectangle 3">
            <a:extLst>
              <a:ext uri="{FF2B5EF4-FFF2-40B4-BE49-F238E27FC236}">
                <a16:creationId xmlns:a16="http://schemas.microsoft.com/office/drawing/2014/main" id="{7AB25E2E-27E6-4948-A980-B248CFA94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803" y="5855801"/>
            <a:ext cx="7346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1800" b="1" dirty="0">
                <a:ea typeface="Open Sans"/>
                <a:cs typeface="Open Sans"/>
              </a:rPr>
              <a:t>…</a:t>
            </a:r>
            <a:r>
              <a:rPr lang="en-US" altLang="es-ES" sz="1800" b="1" dirty="0" err="1">
                <a:ea typeface="Open Sans"/>
                <a:cs typeface="Open Sans"/>
              </a:rPr>
              <a:t>pero</a:t>
            </a:r>
            <a:r>
              <a:rPr lang="en-US" altLang="es-ES" sz="1800" b="1" dirty="0">
                <a:ea typeface="Open Sans"/>
                <a:cs typeface="Open Sans"/>
              </a:rPr>
              <a:t> </a:t>
            </a:r>
            <a:r>
              <a:rPr lang="en-US" altLang="es-ES" sz="1800" b="1" dirty="0" err="1">
                <a:ea typeface="Open Sans"/>
                <a:cs typeface="Open Sans"/>
              </a:rPr>
              <a:t>lamentablemente</a:t>
            </a:r>
            <a:r>
              <a:rPr lang="en-US" altLang="es-ES" sz="1800" b="1" dirty="0">
                <a:ea typeface="Open Sans"/>
                <a:cs typeface="Open Sans"/>
              </a:rPr>
              <a:t> </a:t>
            </a:r>
            <a:r>
              <a:rPr lang="en-US" altLang="es-ES" sz="1800" b="1" dirty="0" err="1">
                <a:ea typeface="Open Sans"/>
                <a:cs typeface="Open Sans"/>
              </a:rPr>
              <a:t>esto</a:t>
            </a:r>
            <a:r>
              <a:rPr lang="en-US" altLang="es-ES" sz="1800" b="1" dirty="0">
                <a:ea typeface="Open Sans"/>
                <a:cs typeface="Open Sans"/>
              </a:rPr>
              <a:t> no ha </a:t>
            </a:r>
            <a:r>
              <a:rPr lang="en-US" altLang="es-ES" sz="1800" b="1" dirty="0" err="1">
                <a:ea typeface="Open Sans"/>
                <a:cs typeface="Open Sans"/>
              </a:rPr>
              <a:t>ocurrido</a:t>
            </a:r>
            <a:r>
              <a:rPr lang="en-US" altLang="es-ES" sz="1800" b="1" dirty="0">
                <a:ea typeface="Open Sans"/>
                <a:cs typeface="Open Sans"/>
              </a:rPr>
              <a:t> </a:t>
            </a:r>
            <a:r>
              <a:rPr lang="en-US" altLang="es-ES" sz="1800" b="1" dirty="0" err="1">
                <a:ea typeface="Open Sans"/>
                <a:cs typeface="Open Sans"/>
              </a:rPr>
              <a:t>en</a:t>
            </a:r>
            <a:r>
              <a:rPr lang="en-US" altLang="es-ES" sz="1800" b="1" dirty="0">
                <a:ea typeface="Open Sans"/>
                <a:cs typeface="Open Sans"/>
              </a:rPr>
              <a:t> el </a:t>
            </a:r>
            <a:r>
              <a:rPr lang="en-US" altLang="es-ES" sz="1800" b="1" dirty="0" err="1">
                <a:ea typeface="Open Sans"/>
                <a:cs typeface="Open Sans"/>
              </a:rPr>
              <a:t>cáncer</a:t>
            </a:r>
            <a:r>
              <a:rPr lang="en-US" altLang="es-ES" sz="1800" b="1" dirty="0">
                <a:ea typeface="Open Sans"/>
                <a:cs typeface="Open Sans"/>
              </a:rPr>
              <a:t> de </a:t>
            </a:r>
            <a:r>
              <a:rPr lang="en-US" altLang="es-ES" sz="1800" b="1" dirty="0" err="1">
                <a:ea typeface="Open Sans"/>
                <a:cs typeface="Open Sans"/>
              </a:rPr>
              <a:t>páncreas</a:t>
            </a:r>
            <a:endParaRPr lang="en-US" altLang="es-ES" sz="1800" b="1" dirty="0">
              <a:ea typeface="Open Sans"/>
              <a:cs typeface="Open Sans"/>
            </a:endParaRPr>
          </a:p>
        </p:txBody>
      </p:sp>
      <p:grpSp>
        <p:nvGrpSpPr>
          <p:cNvPr id="7174" name="Group 4">
            <a:extLst>
              <a:ext uri="{FF2B5EF4-FFF2-40B4-BE49-F238E27FC236}">
                <a16:creationId xmlns:a16="http://schemas.microsoft.com/office/drawing/2014/main" id="{2A04DE78-1308-4CF8-B0A7-45FF1CE69D33}"/>
              </a:ext>
            </a:extLst>
          </p:cNvPr>
          <p:cNvGrpSpPr>
            <a:grpSpLocks/>
          </p:cNvGrpSpPr>
          <p:nvPr/>
        </p:nvGrpSpPr>
        <p:grpSpPr bwMode="auto">
          <a:xfrm>
            <a:off x="2212975" y="1293327"/>
            <a:ext cx="7380288" cy="4411663"/>
            <a:chOff x="688349" y="1277090"/>
            <a:chExt cx="7381345" cy="4410418"/>
          </a:xfrm>
        </p:grpSpPr>
        <p:grpSp>
          <p:nvGrpSpPr>
            <p:cNvPr id="7175" name="Group 60">
              <a:extLst>
                <a:ext uri="{FF2B5EF4-FFF2-40B4-BE49-F238E27FC236}">
                  <a16:creationId xmlns:a16="http://schemas.microsoft.com/office/drawing/2014/main" id="{4785C6AD-7422-478A-8AC4-C820E03815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349" y="1277090"/>
              <a:ext cx="6862158" cy="4035586"/>
              <a:chOff x="653962" y="998798"/>
              <a:chExt cx="7252161" cy="4035586"/>
            </a:xfrm>
          </p:grpSpPr>
          <p:sp>
            <p:nvSpPr>
              <p:cNvPr id="62" name="Freeform 11">
                <a:extLst>
                  <a:ext uri="{FF2B5EF4-FFF2-40B4-BE49-F238E27FC236}">
                    <a16:creationId xmlns:a16="http://schemas.microsoft.com/office/drawing/2014/main" id="{95F0B9C1-1336-45C9-8468-F09295FCF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1927" y="1174961"/>
                <a:ext cx="6564196" cy="3666090"/>
              </a:xfrm>
              <a:custGeom>
                <a:avLst/>
                <a:gdLst>
                  <a:gd name="T0" fmla="*/ 2031 w 2031"/>
                  <a:gd name="T1" fmla="*/ 1626 h 1626"/>
                  <a:gd name="T2" fmla="*/ 0 w 2031"/>
                  <a:gd name="T3" fmla="*/ 1626 h 1626"/>
                  <a:gd name="T4" fmla="*/ 0 w 2031"/>
                  <a:gd name="T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31" h="1626">
                    <a:moveTo>
                      <a:pt x="2031" y="1626"/>
                    </a:moveTo>
                    <a:lnTo>
                      <a:pt x="0" y="1626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sq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kern="0" dirty="0">
                  <a:solidFill>
                    <a:srgbClr val="141313"/>
                  </a:solidFill>
                </a:endParaRPr>
              </a:p>
            </p:txBody>
          </p:sp>
          <p:sp>
            <p:nvSpPr>
              <p:cNvPr id="63" name="Line 12">
                <a:extLst>
                  <a:ext uri="{FF2B5EF4-FFF2-40B4-BE49-F238E27FC236}">
                    <a16:creationId xmlns:a16="http://schemas.microsoft.com/office/drawing/2014/main" id="{4E84B943-C12D-45C9-82FE-D6291EF516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1927" y="4841052"/>
                <a:ext cx="0" cy="88875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kern="0" dirty="0">
                  <a:solidFill>
                    <a:srgbClr val="141313"/>
                  </a:solidFill>
                </a:endParaRPr>
              </a:p>
            </p:txBody>
          </p:sp>
          <p:sp>
            <p:nvSpPr>
              <p:cNvPr id="64" name="Line 13">
                <a:extLst>
                  <a:ext uri="{FF2B5EF4-FFF2-40B4-BE49-F238E27FC236}">
                    <a16:creationId xmlns:a16="http://schemas.microsoft.com/office/drawing/2014/main" id="{BC8048F4-9546-4AEA-AAC9-0B5D7E64BB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52996" y="4841052"/>
                <a:ext cx="88932" cy="0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kern="0" dirty="0">
                  <a:solidFill>
                    <a:srgbClr val="141313"/>
                  </a:solidFill>
                </a:endParaRPr>
              </a:p>
            </p:txBody>
          </p:sp>
          <p:sp>
            <p:nvSpPr>
              <p:cNvPr id="65" name="Line 15">
                <a:extLst>
                  <a:ext uri="{FF2B5EF4-FFF2-40B4-BE49-F238E27FC236}">
                    <a16:creationId xmlns:a16="http://schemas.microsoft.com/office/drawing/2014/main" id="{2E7F7D81-5FC0-4637-937A-C5A188DEB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52996" y="4474442"/>
                <a:ext cx="88932" cy="0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kern="0" dirty="0">
                  <a:solidFill>
                    <a:srgbClr val="141313"/>
                  </a:solidFill>
                </a:endParaRPr>
              </a:p>
            </p:txBody>
          </p:sp>
          <p:sp>
            <p:nvSpPr>
              <p:cNvPr id="66" name="Line 17">
                <a:extLst>
                  <a:ext uri="{FF2B5EF4-FFF2-40B4-BE49-F238E27FC236}">
                    <a16:creationId xmlns:a16="http://schemas.microsoft.com/office/drawing/2014/main" id="{E5DBA4C9-FAA9-4FB1-9207-F873A348A0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52996" y="3741224"/>
                <a:ext cx="88932" cy="0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kern="0" dirty="0">
                  <a:solidFill>
                    <a:srgbClr val="141313"/>
                  </a:solidFill>
                </a:endParaRPr>
              </a:p>
            </p:txBody>
          </p:sp>
          <p:sp>
            <p:nvSpPr>
              <p:cNvPr id="67" name="Line 19">
                <a:extLst>
                  <a:ext uri="{FF2B5EF4-FFF2-40B4-BE49-F238E27FC236}">
                    <a16:creationId xmlns:a16="http://schemas.microsoft.com/office/drawing/2014/main" id="{FAC5109A-EB17-46B5-ACAA-1CE20480EB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52996" y="3374616"/>
                <a:ext cx="88932" cy="0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kern="0" dirty="0">
                  <a:solidFill>
                    <a:srgbClr val="141313"/>
                  </a:solidFill>
                </a:endParaRPr>
              </a:p>
            </p:txBody>
          </p:sp>
          <p:sp>
            <p:nvSpPr>
              <p:cNvPr id="68" name="Line 21">
                <a:extLst>
                  <a:ext uri="{FF2B5EF4-FFF2-40B4-BE49-F238E27FC236}">
                    <a16:creationId xmlns:a16="http://schemas.microsoft.com/office/drawing/2014/main" id="{BFD11101-6E2A-472D-A54B-5877DAB463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52996" y="2641397"/>
                <a:ext cx="88932" cy="0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kern="0" dirty="0">
                  <a:solidFill>
                    <a:srgbClr val="141313"/>
                  </a:solidFill>
                </a:endParaRPr>
              </a:p>
            </p:txBody>
          </p:sp>
          <p:sp>
            <p:nvSpPr>
              <p:cNvPr id="69" name="Line 23">
                <a:extLst>
                  <a:ext uri="{FF2B5EF4-FFF2-40B4-BE49-F238E27FC236}">
                    <a16:creationId xmlns:a16="http://schemas.microsoft.com/office/drawing/2014/main" id="{BA2DA7B2-B7AD-494A-A4CF-AFA086B7D1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52996" y="1174961"/>
                <a:ext cx="88932" cy="0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kern="0" dirty="0">
                  <a:solidFill>
                    <a:srgbClr val="141313"/>
                  </a:solidFill>
                </a:endParaRPr>
              </a:p>
            </p:txBody>
          </p:sp>
          <p:sp>
            <p:nvSpPr>
              <p:cNvPr id="70" name="Line 24">
                <a:extLst>
                  <a:ext uri="{FF2B5EF4-FFF2-40B4-BE49-F238E27FC236}">
                    <a16:creationId xmlns:a16="http://schemas.microsoft.com/office/drawing/2014/main" id="{C913A67F-365A-4B45-A78F-1C5C40A711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4095" y="4841052"/>
                <a:ext cx="0" cy="88875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kern="0" dirty="0">
                  <a:solidFill>
                    <a:srgbClr val="141313"/>
                  </a:solidFill>
                </a:endParaRPr>
              </a:p>
            </p:txBody>
          </p:sp>
          <p:sp>
            <p:nvSpPr>
              <p:cNvPr id="72" name="Line 29">
                <a:extLst>
                  <a:ext uri="{FF2B5EF4-FFF2-40B4-BE49-F238E27FC236}">
                    <a16:creationId xmlns:a16="http://schemas.microsoft.com/office/drawing/2014/main" id="{D2787B91-50CF-47F8-B835-74BF469647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0110" y="4841052"/>
                <a:ext cx="0" cy="88875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kern="0" dirty="0">
                  <a:solidFill>
                    <a:srgbClr val="141313"/>
                  </a:solidFill>
                </a:endParaRPr>
              </a:p>
            </p:txBody>
          </p:sp>
          <p:sp>
            <p:nvSpPr>
              <p:cNvPr id="73" name="TextBox 44">
                <a:extLst>
                  <a:ext uri="{FF2B5EF4-FFF2-40B4-BE49-F238E27FC236}">
                    <a16:creationId xmlns:a16="http://schemas.microsoft.com/office/drawing/2014/main" id="{6B8FC4A3-F323-405D-BCE1-1EBFFA02DE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 flipH="1">
                <a:off x="-1029926" y="2865198"/>
                <a:ext cx="3659742" cy="291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buClr>
                    <a:schemeClr val="tx2"/>
                  </a:buClr>
                  <a:buFont typeface="Arial" pitchFamily="34" charset="0"/>
                  <a:buChar char="•"/>
                  <a:defRPr sz="20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tx2"/>
                  </a:buClr>
                  <a:buFont typeface="Arial" pitchFamily="34" charset="0"/>
                  <a:buChar char="−"/>
                  <a:defRPr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•"/>
                  <a:defRPr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−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  <a:defRPr/>
                </a:pPr>
                <a:r>
                  <a:rPr lang="en-GB" altLang="en-US" sz="1200" kern="0" dirty="0">
                    <a:solidFill>
                      <a:srgbClr val="141313"/>
                    </a:solidFill>
                  </a:rPr>
                  <a:t>Relative survival (%)*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96F3739-4025-49BA-98F6-54CB41A35E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4988" y="4668063"/>
                <a:ext cx="284991" cy="3663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tIns="90000" bIns="90000">
                <a:spAutoFit/>
              </a:bodyPr>
              <a:lstStyle>
                <a:lvl1pPr eaLnBrk="0" hangingPunct="0">
                  <a:buClr>
                    <a:schemeClr val="tx2"/>
                  </a:buClr>
                  <a:buFont typeface="Arial" pitchFamily="34" charset="0"/>
                  <a:buChar char="•"/>
                  <a:defRPr sz="20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tx2"/>
                  </a:buClr>
                  <a:buFont typeface="Arial" pitchFamily="34" charset="0"/>
                  <a:buChar char="−"/>
                  <a:defRPr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•"/>
                  <a:defRPr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−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>
                  <a:buClrTx/>
                  <a:buFontTx/>
                  <a:buNone/>
                  <a:defRPr/>
                </a:pPr>
                <a:r>
                  <a:rPr lang="en-GB" altLang="en-US" sz="1200" kern="0" dirty="0">
                    <a:solidFill>
                      <a:srgbClr val="141313"/>
                    </a:solidFill>
                  </a:rPr>
                  <a:t>0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FD3261A-1703-42A5-9876-B27A147926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4115" y="3923736"/>
                <a:ext cx="375864" cy="3666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tIns="90000" bIns="90000">
                <a:spAutoFit/>
              </a:bodyPr>
              <a:lstStyle>
                <a:lvl1pPr eaLnBrk="0" hangingPunct="0">
                  <a:buClr>
                    <a:schemeClr val="tx2"/>
                  </a:buClr>
                  <a:buFont typeface="Arial" pitchFamily="34" charset="0"/>
                  <a:buChar char="•"/>
                  <a:defRPr sz="20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tx2"/>
                  </a:buClr>
                  <a:buFont typeface="Arial" pitchFamily="34" charset="0"/>
                  <a:buChar char="−"/>
                  <a:defRPr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•"/>
                  <a:defRPr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−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>
                  <a:buClrTx/>
                  <a:buFontTx/>
                  <a:buNone/>
                  <a:defRPr/>
                </a:pPr>
                <a:r>
                  <a:rPr lang="en-GB" altLang="en-US" sz="1200" kern="0" dirty="0">
                    <a:solidFill>
                      <a:srgbClr val="141313"/>
                    </a:solidFill>
                  </a:rPr>
                  <a:t>20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3779B09-A1B5-45B0-BDD8-CF978E452B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4115" y="3558714"/>
                <a:ext cx="375864" cy="3650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tIns="90000" bIns="90000">
                <a:spAutoFit/>
              </a:bodyPr>
              <a:lstStyle>
                <a:lvl1pPr eaLnBrk="0" hangingPunct="0">
                  <a:buClr>
                    <a:schemeClr val="tx2"/>
                  </a:buClr>
                  <a:buFont typeface="Arial" pitchFamily="34" charset="0"/>
                  <a:buChar char="•"/>
                  <a:defRPr sz="20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tx2"/>
                  </a:buClr>
                  <a:buFont typeface="Arial" pitchFamily="34" charset="0"/>
                  <a:buChar char="−"/>
                  <a:defRPr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•"/>
                  <a:defRPr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−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>
                  <a:buClrTx/>
                  <a:buFontTx/>
                  <a:buNone/>
                  <a:defRPr/>
                </a:pPr>
                <a:r>
                  <a:rPr lang="en-GB" altLang="en-US" sz="1200" kern="0" dirty="0">
                    <a:solidFill>
                      <a:srgbClr val="141313"/>
                    </a:solidFill>
                  </a:rPr>
                  <a:t>30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A6843B7-B5EE-4CD6-8E79-55CE5D2C89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4115" y="3192104"/>
                <a:ext cx="375864" cy="366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tIns="90000" bIns="90000">
                <a:spAutoFit/>
              </a:bodyPr>
              <a:lstStyle>
                <a:lvl1pPr eaLnBrk="0" hangingPunct="0">
                  <a:buClr>
                    <a:schemeClr val="tx2"/>
                  </a:buClr>
                  <a:buFont typeface="Arial" pitchFamily="34" charset="0"/>
                  <a:buChar char="•"/>
                  <a:defRPr sz="20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tx2"/>
                  </a:buClr>
                  <a:buFont typeface="Arial" pitchFamily="34" charset="0"/>
                  <a:buChar char="−"/>
                  <a:defRPr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•"/>
                  <a:defRPr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−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>
                  <a:buClrTx/>
                  <a:buFontTx/>
                  <a:buNone/>
                  <a:defRPr/>
                </a:pPr>
                <a:r>
                  <a:rPr lang="en-GB" altLang="en-US" sz="1200" kern="0" dirty="0">
                    <a:solidFill>
                      <a:srgbClr val="141313"/>
                    </a:solidFill>
                  </a:rPr>
                  <a:t>40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298D018-C26F-4AF3-AD2E-1704636571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5182" y="998798"/>
                <a:ext cx="464797" cy="366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tIns="90000" bIns="90000">
                <a:spAutoFit/>
              </a:bodyPr>
              <a:lstStyle>
                <a:lvl1pPr eaLnBrk="0" hangingPunct="0">
                  <a:buClr>
                    <a:schemeClr val="tx2"/>
                  </a:buClr>
                  <a:buFont typeface="Arial" pitchFamily="34" charset="0"/>
                  <a:buChar char="•"/>
                  <a:defRPr sz="20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tx2"/>
                  </a:buClr>
                  <a:buFont typeface="Arial" pitchFamily="34" charset="0"/>
                  <a:buChar char="−"/>
                  <a:defRPr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•"/>
                  <a:defRPr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−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>
                  <a:buClrTx/>
                  <a:buFontTx/>
                  <a:buNone/>
                  <a:defRPr/>
                </a:pPr>
                <a:r>
                  <a:rPr lang="en-GB" altLang="en-US" sz="1200" kern="0" dirty="0">
                    <a:solidFill>
                      <a:srgbClr val="141313"/>
                    </a:solidFill>
                  </a:rPr>
                  <a:t>100</a:t>
                </a:r>
              </a:p>
            </p:txBody>
          </p:sp>
          <p:sp>
            <p:nvSpPr>
              <p:cNvPr id="79" name="TextBox 64">
                <a:extLst>
                  <a:ext uri="{FF2B5EF4-FFF2-40B4-BE49-F238E27FC236}">
                    <a16:creationId xmlns:a16="http://schemas.microsoft.com/office/drawing/2014/main" id="{CF7D1D19-EEB5-4C9E-9B3B-044C382966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4115" y="1359059"/>
                <a:ext cx="375864" cy="3666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tIns="90000" bIns="90000">
                <a:spAutoFit/>
              </a:bodyPr>
              <a:lstStyle>
                <a:lvl1pPr eaLnBrk="0" hangingPunct="0">
                  <a:buClr>
                    <a:schemeClr val="tx2"/>
                  </a:buClr>
                  <a:buFont typeface="Arial" pitchFamily="34" charset="0"/>
                  <a:buChar char="•"/>
                  <a:defRPr sz="20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tx2"/>
                  </a:buClr>
                  <a:buFont typeface="Arial" pitchFamily="34" charset="0"/>
                  <a:buChar char="−"/>
                  <a:defRPr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•"/>
                  <a:defRPr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−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>
                  <a:buClrTx/>
                  <a:buFontTx/>
                  <a:buNone/>
                  <a:defRPr/>
                </a:pPr>
                <a:r>
                  <a:rPr lang="en-GB" altLang="en-US" sz="1200" kern="0" dirty="0">
                    <a:solidFill>
                      <a:srgbClr val="141313"/>
                    </a:solidFill>
                  </a:rPr>
                  <a:t>90</a:t>
                </a:r>
              </a:p>
            </p:txBody>
          </p:sp>
          <p:sp>
            <p:nvSpPr>
              <p:cNvPr id="80" name="Line 21">
                <a:extLst>
                  <a:ext uri="{FF2B5EF4-FFF2-40B4-BE49-F238E27FC236}">
                    <a16:creationId xmlns:a16="http://schemas.microsoft.com/office/drawing/2014/main" id="{E5BDDDD2-AC95-4686-86C5-20C86E588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52996" y="1908179"/>
                <a:ext cx="88932" cy="0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kern="0" dirty="0">
                  <a:solidFill>
                    <a:srgbClr val="141313"/>
                  </a:solidFill>
                </a:endParaRPr>
              </a:p>
            </p:txBody>
          </p:sp>
          <p:sp>
            <p:nvSpPr>
              <p:cNvPr id="81" name="Line 17">
                <a:extLst>
                  <a:ext uri="{FF2B5EF4-FFF2-40B4-BE49-F238E27FC236}">
                    <a16:creationId xmlns:a16="http://schemas.microsoft.com/office/drawing/2014/main" id="{16F54541-EC16-4C04-BEBD-312C81B81B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52996" y="4107834"/>
                <a:ext cx="88932" cy="0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kern="0" dirty="0">
                  <a:solidFill>
                    <a:srgbClr val="141313"/>
                  </a:solidFill>
                </a:endParaRPr>
              </a:p>
            </p:txBody>
          </p:sp>
          <p:sp>
            <p:nvSpPr>
              <p:cNvPr id="82" name="TextBox 64">
                <a:extLst>
                  <a:ext uri="{FF2B5EF4-FFF2-40B4-BE49-F238E27FC236}">
                    <a16:creationId xmlns:a16="http://schemas.microsoft.com/office/drawing/2014/main" id="{F83D2DB9-DCCA-406E-A633-397EAAD222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4115" y="2830256"/>
                <a:ext cx="375864" cy="366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tIns="90000" bIns="90000">
                <a:spAutoFit/>
              </a:bodyPr>
              <a:lstStyle>
                <a:lvl1pPr eaLnBrk="0" hangingPunct="0">
                  <a:buClr>
                    <a:schemeClr val="tx2"/>
                  </a:buClr>
                  <a:buFont typeface="Arial" pitchFamily="34" charset="0"/>
                  <a:buChar char="•"/>
                  <a:defRPr sz="20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tx2"/>
                  </a:buClr>
                  <a:buFont typeface="Arial" pitchFamily="34" charset="0"/>
                  <a:buChar char="−"/>
                  <a:defRPr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•"/>
                  <a:defRPr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−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>
                  <a:buClrTx/>
                  <a:buFontTx/>
                  <a:buNone/>
                  <a:defRPr/>
                </a:pPr>
                <a:r>
                  <a:rPr lang="en-GB" altLang="en-US" sz="1200" kern="0" dirty="0">
                    <a:solidFill>
                      <a:srgbClr val="141313"/>
                    </a:solidFill>
                  </a:rPr>
                  <a:t>50</a:t>
                </a:r>
              </a:p>
            </p:txBody>
          </p:sp>
          <p:sp>
            <p:nvSpPr>
              <p:cNvPr id="83" name="TextBox 61">
                <a:extLst>
                  <a:ext uri="{FF2B5EF4-FFF2-40B4-BE49-F238E27FC236}">
                    <a16:creationId xmlns:a16="http://schemas.microsoft.com/office/drawing/2014/main" id="{96747F3E-164D-43DB-A9EB-B6360265A7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4115" y="4291932"/>
                <a:ext cx="375864" cy="3650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tIns="90000" bIns="90000">
                <a:spAutoFit/>
              </a:bodyPr>
              <a:lstStyle>
                <a:lvl1pPr eaLnBrk="0" hangingPunct="0">
                  <a:buClr>
                    <a:schemeClr val="tx2"/>
                  </a:buClr>
                  <a:buFont typeface="Arial" pitchFamily="34" charset="0"/>
                  <a:buChar char="•"/>
                  <a:defRPr sz="20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tx2"/>
                  </a:buClr>
                  <a:buFont typeface="Arial" pitchFamily="34" charset="0"/>
                  <a:buChar char="−"/>
                  <a:defRPr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•"/>
                  <a:defRPr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−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>
                  <a:buClrTx/>
                  <a:buFontTx/>
                  <a:buNone/>
                  <a:defRPr/>
                </a:pPr>
                <a:r>
                  <a:rPr lang="en-GB" altLang="en-US" sz="1200" kern="0" dirty="0">
                    <a:solidFill>
                      <a:srgbClr val="141313"/>
                    </a:solidFill>
                  </a:rPr>
                  <a:t>10</a:t>
                </a:r>
              </a:p>
            </p:txBody>
          </p:sp>
          <p:sp>
            <p:nvSpPr>
              <p:cNvPr id="84" name="Line 29">
                <a:extLst>
                  <a:ext uri="{FF2B5EF4-FFF2-40B4-BE49-F238E27FC236}">
                    <a16:creationId xmlns:a16="http://schemas.microsoft.com/office/drawing/2014/main" id="{CF104A2C-90D0-425A-B29B-E1C0F242D3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93955" y="4841052"/>
                <a:ext cx="0" cy="88875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kern="0" dirty="0">
                  <a:solidFill>
                    <a:srgbClr val="141313"/>
                  </a:solidFill>
                </a:endParaRPr>
              </a:p>
            </p:txBody>
          </p:sp>
          <p:sp>
            <p:nvSpPr>
              <p:cNvPr id="86" name="Line 29">
                <a:extLst>
                  <a:ext uri="{FF2B5EF4-FFF2-40B4-BE49-F238E27FC236}">
                    <a16:creationId xmlns:a16="http://schemas.microsoft.com/office/drawing/2014/main" id="{A635645D-E437-44B0-A2CF-269E76B9D1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06123" y="4841052"/>
                <a:ext cx="0" cy="88875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kern="0" dirty="0">
                  <a:solidFill>
                    <a:srgbClr val="141313"/>
                  </a:solidFill>
                </a:endParaRPr>
              </a:p>
            </p:txBody>
          </p:sp>
          <p:sp>
            <p:nvSpPr>
              <p:cNvPr id="87" name="Line 21">
                <a:extLst>
                  <a:ext uri="{FF2B5EF4-FFF2-40B4-BE49-F238E27FC236}">
                    <a16:creationId xmlns:a16="http://schemas.microsoft.com/office/drawing/2014/main" id="{73A34EB1-9DC6-4D0A-9DFD-1D128624CE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52996" y="1541570"/>
                <a:ext cx="88932" cy="0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kern="0" dirty="0">
                  <a:solidFill>
                    <a:srgbClr val="141313"/>
                  </a:solidFill>
                </a:endParaRPr>
              </a:p>
            </p:txBody>
          </p:sp>
          <p:sp>
            <p:nvSpPr>
              <p:cNvPr id="88" name="Line 21">
                <a:extLst>
                  <a:ext uri="{FF2B5EF4-FFF2-40B4-BE49-F238E27FC236}">
                    <a16:creationId xmlns:a16="http://schemas.microsoft.com/office/drawing/2014/main" id="{118FD459-22FC-452E-BDA9-BCF735DFCA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52996" y="2274788"/>
                <a:ext cx="88932" cy="0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kern="0" dirty="0">
                  <a:solidFill>
                    <a:srgbClr val="141313"/>
                  </a:solidFill>
                </a:endParaRPr>
              </a:p>
            </p:txBody>
          </p:sp>
          <p:sp>
            <p:nvSpPr>
              <p:cNvPr id="89" name="Line 21">
                <a:extLst>
                  <a:ext uri="{FF2B5EF4-FFF2-40B4-BE49-F238E27FC236}">
                    <a16:creationId xmlns:a16="http://schemas.microsoft.com/office/drawing/2014/main" id="{346FC502-29CA-4175-9538-E210F76C28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52996" y="3008006"/>
                <a:ext cx="88932" cy="0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kern="0" dirty="0">
                  <a:solidFill>
                    <a:srgbClr val="141313"/>
                  </a:solidFill>
                </a:endParaRPr>
              </a:p>
            </p:txBody>
          </p:sp>
          <p:sp>
            <p:nvSpPr>
              <p:cNvPr id="90" name="TextBox 64">
                <a:extLst>
                  <a:ext uri="{FF2B5EF4-FFF2-40B4-BE49-F238E27FC236}">
                    <a16:creationId xmlns:a16="http://schemas.microsoft.com/office/drawing/2014/main" id="{4B6E0FA6-6B07-4CB3-979E-0133B00D63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4115" y="1722494"/>
                <a:ext cx="375864" cy="366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tIns="90000" bIns="90000">
                <a:spAutoFit/>
              </a:bodyPr>
              <a:lstStyle>
                <a:lvl1pPr eaLnBrk="0" hangingPunct="0">
                  <a:buClr>
                    <a:schemeClr val="tx2"/>
                  </a:buClr>
                  <a:buFont typeface="Arial" pitchFamily="34" charset="0"/>
                  <a:buChar char="•"/>
                  <a:defRPr sz="20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tx2"/>
                  </a:buClr>
                  <a:buFont typeface="Arial" pitchFamily="34" charset="0"/>
                  <a:buChar char="−"/>
                  <a:defRPr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•"/>
                  <a:defRPr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−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>
                  <a:buClrTx/>
                  <a:buFontTx/>
                  <a:buNone/>
                  <a:defRPr/>
                </a:pPr>
                <a:r>
                  <a:rPr lang="en-GB" altLang="en-US" sz="1200" kern="0" dirty="0">
                    <a:solidFill>
                      <a:srgbClr val="141313"/>
                    </a:solidFill>
                  </a:rPr>
                  <a:t>80</a:t>
                </a:r>
              </a:p>
            </p:txBody>
          </p:sp>
          <p:sp>
            <p:nvSpPr>
              <p:cNvPr id="91" name="TextBox 64">
                <a:extLst>
                  <a:ext uri="{FF2B5EF4-FFF2-40B4-BE49-F238E27FC236}">
                    <a16:creationId xmlns:a16="http://schemas.microsoft.com/office/drawing/2014/main" id="{0A37CD2C-0D94-4DE2-A2DF-891707FBCD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4115" y="2092277"/>
                <a:ext cx="375864" cy="3666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tIns="90000" bIns="90000">
                <a:spAutoFit/>
              </a:bodyPr>
              <a:lstStyle>
                <a:lvl1pPr eaLnBrk="0" hangingPunct="0">
                  <a:buClr>
                    <a:schemeClr val="tx2"/>
                  </a:buClr>
                  <a:buFont typeface="Arial" pitchFamily="34" charset="0"/>
                  <a:buChar char="•"/>
                  <a:defRPr sz="20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tx2"/>
                  </a:buClr>
                  <a:buFont typeface="Arial" pitchFamily="34" charset="0"/>
                  <a:buChar char="−"/>
                  <a:defRPr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•"/>
                  <a:defRPr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−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>
                  <a:buClrTx/>
                  <a:buFontTx/>
                  <a:buNone/>
                  <a:defRPr/>
                </a:pPr>
                <a:r>
                  <a:rPr lang="en-GB" altLang="en-US" sz="1200" kern="0" dirty="0">
                    <a:solidFill>
                      <a:srgbClr val="141313"/>
                    </a:solidFill>
                  </a:rPr>
                  <a:t>70</a:t>
                </a:r>
              </a:p>
            </p:txBody>
          </p:sp>
          <p:sp>
            <p:nvSpPr>
              <p:cNvPr id="92" name="TextBox 64">
                <a:extLst>
                  <a:ext uri="{FF2B5EF4-FFF2-40B4-BE49-F238E27FC236}">
                    <a16:creationId xmlns:a16="http://schemas.microsoft.com/office/drawing/2014/main" id="{FCA7DF81-7414-4F6B-B00F-E6FCCC22D0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4115" y="2458886"/>
                <a:ext cx="375864" cy="366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tIns="90000" bIns="90000">
                <a:spAutoFit/>
              </a:bodyPr>
              <a:lstStyle>
                <a:lvl1pPr eaLnBrk="0" hangingPunct="0">
                  <a:buClr>
                    <a:schemeClr val="tx2"/>
                  </a:buClr>
                  <a:buFont typeface="Arial" pitchFamily="34" charset="0"/>
                  <a:buChar char="•"/>
                  <a:defRPr sz="20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tx2"/>
                  </a:buClr>
                  <a:buFont typeface="Arial" pitchFamily="34" charset="0"/>
                  <a:buChar char="−"/>
                  <a:defRPr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•"/>
                  <a:defRPr sz="1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−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rgbClr val="223E92"/>
                  </a:buClr>
                  <a:buFont typeface="Arial" pitchFamily="34" charset="0"/>
                  <a:buChar char="»"/>
                  <a:defRPr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>
                  <a:buClrTx/>
                  <a:buFontTx/>
                  <a:buNone/>
                  <a:defRPr/>
                </a:pPr>
                <a:r>
                  <a:rPr lang="en-GB" altLang="en-US" sz="1200" kern="0" dirty="0">
                    <a:solidFill>
                      <a:srgbClr val="141313"/>
                    </a:solidFill>
                  </a:rPr>
                  <a:t>60</a:t>
                </a:r>
              </a:p>
            </p:txBody>
          </p:sp>
          <p:sp>
            <p:nvSpPr>
              <p:cNvPr id="94" name="Line 24">
                <a:extLst>
                  <a:ext uri="{FF2B5EF4-FFF2-40B4-BE49-F238E27FC236}">
                    <a16:creationId xmlns:a16="http://schemas.microsoft.com/office/drawing/2014/main" id="{9E66885A-4145-47E5-B8FE-9B7EFA5F9C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7942" y="4841052"/>
                <a:ext cx="0" cy="88875"/>
              </a:xfrm>
              <a:prstGeom prst="line">
                <a:avLst/>
              </a:prstGeom>
              <a:noFill/>
              <a:ln w="2857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kern="0" dirty="0">
                  <a:solidFill>
                    <a:srgbClr val="141313"/>
                  </a:solidFill>
                </a:endParaRPr>
              </a:p>
            </p:txBody>
          </p:sp>
        </p:grpSp>
        <p:sp>
          <p:nvSpPr>
            <p:cNvPr id="7176" name="TextBox 94">
              <a:extLst>
                <a:ext uri="{FF2B5EF4-FFF2-40B4-BE49-F238E27FC236}">
                  <a16:creationId xmlns:a16="http://schemas.microsoft.com/office/drawing/2014/main" id="{11FB0361-4D22-42C9-9FF3-9D676CA284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411" y="5203421"/>
              <a:ext cx="10380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s-ES" sz="1200">
                  <a:latin typeface="Arial" panose="020B0604020202020204" pitchFamily="34" charset="0"/>
                  <a:cs typeface="Arial" panose="020B0604020202020204" pitchFamily="34" charset="0"/>
                </a:rPr>
                <a:t>1971–2</a:t>
              </a:r>
            </a:p>
          </p:txBody>
        </p:sp>
        <p:sp>
          <p:nvSpPr>
            <p:cNvPr id="7177" name="TextBox 95">
              <a:extLst>
                <a:ext uri="{FF2B5EF4-FFF2-40B4-BE49-F238E27FC236}">
                  <a16:creationId xmlns:a16="http://schemas.microsoft.com/office/drawing/2014/main" id="{9622FD9E-3D96-49B4-A57E-E0ECB64E9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2342" y="5203421"/>
              <a:ext cx="10380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s-ES" sz="1200">
                  <a:latin typeface="Arial" panose="020B0604020202020204" pitchFamily="34" charset="0"/>
                  <a:cs typeface="Arial" panose="020B0604020202020204" pitchFamily="34" charset="0"/>
                </a:rPr>
                <a:t>1980–1</a:t>
              </a:r>
            </a:p>
          </p:txBody>
        </p:sp>
        <p:sp>
          <p:nvSpPr>
            <p:cNvPr id="7178" name="TextBox 96">
              <a:extLst>
                <a:ext uri="{FF2B5EF4-FFF2-40B4-BE49-F238E27FC236}">
                  <a16:creationId xmlns:a16="http://schemas.microsoft.com/office/drawing/2014/main" id="{F1EE5BF9-5087-453A-8C81-6057D673F5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4658" y="5203421"/>
              <a:ext cx="10380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s-ES" sz="1200">
                  <a:latin typeface="Arial" panose="020B0604020202020204" pitchFamily="34" charset="0"/>
                  <a:cs typeface="Arial" panose="020B0604020202020204" pitchFamily="34" charset="0"/>
                </a:rPr>
                <a:t>1990–1</a:t>
              </a:r>
            </a:p>
          </p:txBody>
        </p:sp>
        <p:sp>
          <p:nvSpPr>
            <p:cNvPr id="7179" name="TextBox 97">
              <a:extLst>
                <a:ext uri="{FF2B5EF4-FFF2-40B4-BE49-F238E27FC236}">
                  <a16:creationId xmlns:a16="http://schemas.microsoft.com/office/drawing/2014/main" id="{5E22F37E-2F8E-47C1-B66C-272D6D89E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8299" y="5203421"/>
              <a:ext cx="10380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s-ES" sz="1200">
                  <a:latin typeface="Arial" panose="020B0604020202020204" pitchFamily="34" charset="0"/>
                  <a:cs typeface="Arial" panose="020B0604020202020204" pitchFamily="34" charset="0"/>
                </a:rPr>
                <a:t>2000–1</a:t>
              </a:r>
            </a:p>
          </p:txBody>
        </p:sp>
        <p:sp>
          <p:nvSpPr>
            <p:cNvPr id="7180" name="TextBox 98">
              <a:extLst>
                <a:ext uri="{FF2B5EF4-FFF2-40B4-BE49-F238E27FC236}">
                  <a16:creationId xmlns:a16="http://schemas.microsoft.com/office/drawing/2014/main" id="{B33FB23B-0097-4391-8B87-D4009892C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9290" y="5203421"/>
              <a:ext cx="10380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s-ES" sz="1200">
                  <a:latin typeface="Arial" panose="020B0604020202020204" pitchFamily="34" charset="0"/>
                  <a:cs typeface="Arial" panose="020B0604020202020204" pitchFamily="34" charset="0"/>
                </a:rPr>
                <a:t>2005–1</a:t>
              </a:r>
            </a:p>
          </p:txBody>
        </p:sp>
        <p:sp>
          <p:nvSpPr>
            <p:cNvPr id="7181" name="TextBox 99">
              <a:extLst>
                <a:ext uri="{FF2B5EF4-FFF2-40B4-BE49-F238E27FC236}">
                  <a16:creationId xmlns:a16="http://schemas.microsoft.com/office/drawing/2014/main" id="{F35CBF76-4A87-45DA-9283-F9A10D6739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1607" y="5203421"/>
              <a:ext cx="10380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s-ES" sz="1200">
                  <a:latin typeface="Arial" panose="020B0604020202020204" pitchFamily="34" charset="0"/>
                  <a:cs typeface="Arial" panose="020B0604020202020204" pitchFamily="34" charset="0"/>
                </a:rPr>
                <a:t>2010–1</a:t>
              </a:r>
            </a:p>
          </p:txBody>
        </p:sp>
        <p:sp>
          <p:nvSpPr>
            <p:cNvPr id="7182" name="TextBox 100">
              <a:extLst>
                <a:ext uri="{FF2B5EF4-FFF2-40B4-BE49-F238E27FC236}">
                  <a16:creationId xmlns:a16="http://schemas.microsoft.com/office/drawing/2014/main" id="{A2F101F7-2658-4C89-AFF8-78EA707703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4391" y="5410509"/>
              <a:ext cx="62399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s-ES" sz="1200">
                  <a:latin typeface="Arial" panose="020B0604020202020204" pitchFamily="34" charset="0"/>
                  <a:cs typeface="Arial" panose="020B0604020202020204" pitchFamily="34" charset="0"/>
                </a:rPr>
                <a:t>Year range</a:t>
              </a:r>
            </a:p>
          </p:txBody>
        </p:sp>
      </p:grp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84DCD2FB-93F4-4BF3-9618-DA2D12913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4572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4400">
              <a:solidFill>
                <a:schemeClr val="tx2"/>
              </a:solidFill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E6CA46E-D6A7-4D67-96B4-E076D77C2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939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800" dirty="0">
                <a:solidFill>
                  <a:schemeClr val="tx2"/>
                </a:solidFill>
              </a:rPr>
              <a:t>SUPERVIVIENTES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3920F808-017D-4681-8209-E2A9657B8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399" y="2133600"/>
            <a:ext cx="8408377" cy="295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Aft>
                <a:spcPct val="25000"/>
              </a:spcAft>
              <a:buClr>
                <a:schemeClr val="tx2"/>
              </a:buClr>
              <a:buSzPct val="70000"/>
            </a:pPr>
            <a:r>
              <a:rPr lang="es-ES_tradnl" altLang="es-ES" sz="2800" dirty="0"/>
              <a:t>20% de pacientes </a:t>
            </a:r>
            <a:r>
              <a:rPr lang="es-ES_tradnl" altLang="es-ES" sz="2800" dirty="0" err="1"/>
              <a:t>resecables</a:t>
            </a:r>
            <a:r>
              <a:rPr lang="es-ES_tradnl" altLang="es-ES" sz="2800" dirty="0"/>
              <a:t> vivos a 5 años</a:t>
            </a:r>
          </a:p>
          <a:p>
            <a:pPr eaLnBrk="1" hangingPunct="1">
              <a:lnSpc>
                <a:spcPct val="110000"/>
              </a:lnSpc>
              <a:spcAft>
                <a:spcPct val="25000"/>
              </a:spcAft>
              <a:buClr>
                <a:schemeClr val="tx2"/>
              </a:buClr>
              <a:buSzPct val="70000"/>
            </a:pPr>
            <a:r>
              <a:rPr lang="es-ES_tradnl" altLang="es-ES" sz="2800" dirty="0"/>
              <a:t>40% de los tratados con </a:t>
            </a:r>
            <a:r>
              <a:rPr lang="es-ES_tradnl" altLang="es-ES" sz="2800" dirty="0" err="1"/>
              <a:t>mFOLFIRINOX</a:t>
            </a:r>
            <a:r>
              <a:rPr lang="es-ES_tradnl" altLang="es-ES" sz="2800" dirty="0"/>
              <a:t> en </a:t>
            </a:r>
            <a:r>
              <a:rPr lang="es-ES_tradnl" altLang="es-ES" sz="2800" dirty="0" err="1"/>
              <a:t>adyuvancia</a:t>
            </a:r>
            <a:r>
              <a:rPr lang="es-ES_tradnl" altLang="es-ES" sz="2800" dirty="0"/>
              <a:t> presentan SLE a 3 años</a:t>
            </a:r>
          </a:p>
          <a:p>
            <a:pPr eaLnBrk="1" hangingPunct="1">
              <a:lnSpc>
                <a:spcPct val="110000"/>
              </a:lnSpc>
              <a:spcAft>
                <a:spcPct val="25000"/>
              </a:spcAft>
              <a:buClr>
                <a:schemeClr val="tx2"/>
              </a:buClr>
              <a:buSzPct val="70000"/>
            </a:pPr>
            <a:r>
              <a:rPr lang="es-ES_tradnl" altLang="es-ES" sz="2800" dirty="0"/>
              <a:t>1-5% de los </a:t>
            </a:r>
            <a:r>
              <a:rPr lang="es-ES_tradnl" altLang="es-ES" sz="2800" dirty="0" err="1"/>
              <a:t>ca</a:t>
            </a:r>
            <a:r>
              <a:rPr lang="es-ES_tradnl" altLang="es-ES" sz="2800" dirty="0"/>
              <a:t>. páncreas </a:t>
            </a:r>
            <a:r>
              <a:rPr lang="es-ES_tradnl" altLang="es-ES" sz="2800" dirty="0" err="1"/>
              <a:t>metastásicos</a:t>
            </a:r>
            <a:endParaRPr lang="es-ES_tradnl" altLang="es-E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94118F3E-5FC4-47D9-A9CA-35902FD0B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076" y="2028706"/>
            <a:ext cx="7480479" cy="259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35000"/>
              </a:spcBef>
              <a:spcAft>
                <a:spcPct val="20000"/>
              </a:spcAft>
              <a:buClr>
                <a:schemeClr val="tx2"/>
              </a:buClr>
            </a:pPr>
            <a:r>
              <a:rPr lang="es-ES_tradnl" altLang="es-ES" sz="2400" dirty="0"/>
              <a:t>Reconocer y tratar las secuelas a largo plazo</a:t>
            </a:r>
          </a:p>
          <a:p>
            <a:pPr eaLnBrk="1" hangingPunct="1">
              <a:lnSpc>
                <a:spcPct val="85000"/>
              </a:lnSpc>
              <a:spcBef>
                <a:spcPct val="35000"/>
              </a:spcBef>
              <a:spcAft>
                <a:spcPct val="20000"/>
              </a:spcAft>
              <a:buClr>
                <a:schemeClr val="tx2"/>
              </a:buClr>
            </a:pPr>
            <a:r>
              <a:rPr lang="es-ES_tradnl" altLang="es-ES" sz="2400" dirty="0"/>
              <a:t>Estudiar sus características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spcAft>
                <a:spcPct val="20000"/>
              </a:spcAft>
              <a:buClr>
                <a:schemeClr val="tx2"/>
              </a:buClr>
            </a:pPr>
            <a:r>
              <a:rPr lang="es-ES_tradnl" altLang="es-ES" sz="1800" dirty="0"/>
              <a:t>Clínicas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spcAft>
                <a:spcPct val="20000"/>
              </a:spcAft>
              <a:buClr>
                <a:schemeClr val="tx2"/>
              </a:buClr>
            </a:pPr>
            <a:r>
              <a:rPr lang="es-ES_tradnl" altLang="es-ES" sz="1800" dirty="0"/>
              <a:t>Epidemiológicas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spcAft>
                <a:spcPct val="20000"/>
              </a:spcAft>
              <a:buClr>
                <a:schemeClr val="tx2"/>
              </a:buClr>
            </a:pPr>
            <a:r>
              <a:rPr lang="es-ES_tradnl" altLang="es-ES" sz="1800" dirty="0"/>
              <a:t>Moleculares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spcAft>
                <a:spcPct val="20000"/>
              </a:spcAft>
              <a:buClr>
                <a:schemeClr val="tx2"/>
              </a:buClr>
            </a:pPr>
            <a:r>
              <a:rPr lang="es-ES_tradnl" altLang="es-ES" sz="1800" dirty="0"/>
              <a:t>Estroma</a:t>
            </a:r>
          </a:p>
          <a:p>
            <a:pPr lvl="1">
              <a:lnSpc>
                <a:spcPct val="85000"/>
              </a:lnSpc>
              <a:spcBef>
                <a:spcPct val="35000"/>
              </a:spcBef>
              <a:spcAft>
                <a:spcPct val="20000"/>
              </a:spcAft>
              <a:buClr>
                <a:schemeClr val="tx2"/>
              </a:buClr>
            </a:pPr>
            <a:r>
              <a:rPr lang="es-ES_tradnl" altLang="es-ES" sz="1800" dirty="0" err="1"/>
              <a:t>Microbioma</a:t>
            </a:r>
            <a:endParaRPr lang="es-ES_tradnl" altLang="es-ES" sz="1800" dirty="0"/>
          </a:p>
          <a:p>
            <a:pPr lvl="1">
              <a:lnSpc>
                <a:spcPct val="85000"/>
              </a:lnSpc>
              <a:spcBef>
                <a:spcPct val="35000"/>
              </a:spcBef>
              <a:spcAft>
                <a:spcPct val="20000"/>
              </a:spcAft>
              <a:buClr>
                <a:schemeClr val="tx2"/>
              </a:buClr>
            </a:pPr>
            <a:r>
              <a:rPr lang="es-ES_tradnl" altLang="es-ES" sz="1800" dirty="0"/>
              <a:t>Otras</a:t>
            </a:r>
          </a:p>
          <a:p>
            <a:pPr marL="457200" lvl="1" indent="0">
              <a:lnSpc>
                <a:spcPct val="85000"/>
              </a:lnSpc>
              <a:spcBef>
                <a:spcPct val="35000"/>
              </a:spcBef>
              <a:spcAft>
                <a:spcPct val="20000"/>
              </a:spcAft>
              <a:buClr>
                <a:schemeClr val="tx2"/>
              </a:buClr>
              <a:buNone/>
            </a:pPr>
            <a:endParaRPr lang="es-ES_tradnl" altLang="es-ES" sz="800" dirty="0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1E5A2789-DC9F-4FE5-B7D7-A22E47258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083" y="566529"/>
            <a:ext cx="949199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4800" dirty="0">
                <a:solidFill>
                  <a:schemeClr val="tx2"/>
                </a:solidFill>
              </a:rPr>
              <a:t>Largos Supervivientes: Interés </a:t>
            </a:r>
            <a:endParaRPr lang="es-ES" altLang="es-ES" sz="4800" dirty="0">
              <a:solidFill>
                <a:schemeClr val="tx2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355012" y="5589917"/>
            <a:ext cx="8064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/>
              <a:t>Mejorar la calidad de vida y supervivencia de estos pacientes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/>
              <a:t>Desarrollar nuevas estrategias terapéuticas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>
                <a:solidFill>
                  <a:schemeClr val="tx2"/>
                </a:solidFill>
                <a:latin typeface="Tahoma" panose="020B0604030504040204" pitchFamily="34" charset="0"/>
              </a:rPr>
              <a:t>¿</a:t>
            </a:r>
            <a:r>
              <a:rPr lang="es-ES" sz="4800" dirty="0">
                <a:solidFill>
                  <a:schemeClr val="tx2"/>
                </a:solidFill>
                <a:latin typeface="Tahoma" panose="020B0604030504040204" pitchFamily="34" charset="0"/>
                <a:ea typeface="+mn-ea"/>
                <a:cs typeface="+mn-cs"/>
              </a:rPr>
              <a:t>Qué sabemos?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Algunas series y con pocos casos</a:t>
            </a:r>
          </a:p>
          <a:p>
            <a:r>
              <a:rPr lang="es-ES" dirty="0"/>
              <a:t>Factores pronósticos de LS: </a:t>
            </a:r>
          </a:p>
          <a:p>
            <a:pPr lvl="1"/>
            <a:r>
              <a:rPr lang="es-ES" dirty="0"/>
              <a:t>Jóvenes, tumores pequeños y bien diferenciados. ¿Sexo femenino?</a:t>
            </a:r>
          </a:p>
          <a:p>
            <a:r>
              <a:rPr lang="es-ES" dirty="0"/>
              <a:t>F. Moleculares</a:t>
            </a:r>
          </a:p>
          <a:p>
            <a:pPr lvl="1"/>
            <a:r>
              <a:rPr lang="es-ES" dirty="0"/>
              <a:t>Ausencia de KRAS y deficiencia en la recombinación homóloga</a:t>
            </a:r>
          </a:p>
          <a:p>
            <a:pPr lvl="1"/>
            <a:r>
              <a:rPr lang="es-ES" dirty="0"/>
              <a:t>Mayor densidad de CD3+ y CD8+</a:t>
            </a:r>
          </a:p>
          <a:p>
            <a:pPr lvl="1"/>
            <a:r>
              <a:rPr lang="es-ES" dirty="0"/>
              <a:t>Metabolismo: metabolismo lipídico aumentado</a:t>
            </a:r>
          </a:p>
          <a:p>
            <a:pPr lvl="1"/>
            <a:r>
              <a:rPr lang="es-ES" dirty="0" err="1"/>
              <a:t>Microbioma</a:t>
            </a:r>
            <a:r>
              <a:rPr lang="es-ES" dirty="0"/>
              <a:t>: gran abundancia de </a:t>
            </a:r>
            <a:r>
              <a:rPr lang="es-ES" dirty="0" err="1"/>
              <a:t>Saccharopolyspora</a:t>
            </a:r>
            <a:r>
              <a:rPr lang="es-ES" dirty="0"/>
              <a:t>, </a:t>
            </a:r>
            <a:r>
              <a:rPr lang="es-ES" dirty="0" err="1"/>
              <a:t>Pseudoxanthomonas</a:t>
            </a:r>
            <a:r>
              <a:rPr lang="es-ES" dirty="0"/>
              <a:t> y </a:t>
            </a:r>
            <a:r>
              <a:rPr lang="es-ES" dirty="0" err="1"/>
              <a:t>Streptomyces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6388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>
                <a:solidFill>
                  <a:schemeClr val="tx2"/>
                </a:solidFill>
                <a:latin typeface="Tahoma" panose="020B0604030504040204" pitchFamily="34" charset="0"/>
                <a:ea typeface="+mn-ea"/>
                <a:cs typeface="+mn-cs"/>
              </a:rPr>
              <a:t>Objetivos Principales</a:t>
            </a:r>
            <a:endParaRPr lang="es-ES" sz="4800" dirty="0">
              <a:solidFill>
                <a:schemeClr val="tx2"/>
              </a:solidFill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75791"/>
            <a:ext cx="9444487" cy="3979952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s-ES" dirty="0"/>
              <a:t>Identificar las características clínicas, patológicas y moleculares de los ADP de los LS.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dirty="0"/>
              <a:t>Establecer una base de datos de LS en la CAM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dirty="0"/>
              <a:t>Estudiar las alteraciones genéticas, </a:t>
            </a:r>
            <a:r>
              <a:rPr lang="es-ES" dirty="0" err="1"/>
              <a:t>epigenéticas</a:t>
            </a:r>
            <a:r>
              <a:rPr lang="es-ES" dirty="0"/>
              <a:t> y el subtipo molecular de los ADP de los LS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dirty="0"/>
              <a:t>Identificar variantes genómicas </a:t>
            </a:r>
            <a:r>
              <a:rPr lang="es-ES" dirty="0" err="1"/>
              <a:t>predictoras</a:t>
            </a:r>
            <a:r>
              <a:rPr lang="es-ES" dirty="0"/>
              <a:t> de LS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305463" y="4656901"/>
            <a:ext cx="8226725" cy="193899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s-ES" sz="2000" u="sng" dirty="0"/>
              <a:t>Consideraciones estratégicas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Los objetivo 1 y 2, probablemente no requieren de financiación específica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Los objetivos 3 y 4 serían la base de solicitudes de proyectos a diversas agencias.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Los objetivos secundarios se podrían incorporar a las solicitudes de proyectos o pueden ser objeto de solicitudes específicas</a:t>
            </a:r>
          </a:p>
        </p:txBody>
      </p:sp>
    </p:spTree>
    <p:extLst>
      <p:ext uri="{BB962C8B-B14F-4D97-AF65-F5344CB8AC3E}">
        <p14:creationId xmlns:p14="http://schemas.microsoft.com/office/powerpoint/2010/main" val="397435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Estudiar la calidad de vida y el estado nutricional de los pacientes LS </a:t>
            </a:r>
          </a:p>
          <a:p>
            <a:r>
              <a:rPr lang="es-ES" dirty="0"/>
              <a:t>Estudiar los hábitos dietéticos y el estilo de vida de los LS </a:t>
            </a:r>
          </a:p>
          <a:p>
            <a:r>
              <a:rPr lang="es-ES" dirty="0"/>
              <a:t>Estudiar las poblaciones celulares que componen el estroma del ADP de los LS</a:t>
            </a:r>
          </a:p>
          <a:p>
            <a:r>
              <a:rPr lang="es-ES" dirty="0"/>
              <a:t>Estudiar el </a:t>
            </a:r>
            <a:r>
              <a:rPr lang="es-ES" dirty="0" err="1"/>
              <a:t>microbioma</a:t>
            </a:r>
            <a:r>
              <a:rPr lang="es-ES" dirty="0"/>
              <a:t> de los ADP de los LS</a:t>
            </a:r>
          </a:p>
          <a:p>
            <a:r>
              <a:rPr lang="es-ES" dirty="0"/>
              <a:t>Estudiar las características metabólicas de los ADP de los LS </a:t>
            </a:r>
          </a:p>
          <a:p>
            <a:r>
              <a:rPr lang="es-ES" dirty="0"/>
              <a:t>Determinar la frecuencia con la que se desarrollan segundos tumores en los LS</a:t>
            </a:r>
          </a:p>
          <a:p>
            <a:r>
              <a:rPr lang="es-ES" dirty="0"/>
              <a:t>Determinar las causas de muerte en los pacientes con ADP-LS </a:t>
            </a:r>
          </a:p>
          <a:p>
            <a:r>
              <a:rPr lang="es-ES" dirty="0"/>
              <a:t>Diseñar una estrategia para implicar a los LS para aumentar la concienciación de la sociedad y del sistema sanitario sobre la problemática del ADP como problema de salud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990600" y="3795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dirty="0">
                <a:solidFill>
                  <a:schemeClr val="tx2"/>
                </a:solidFill>
                <a:latin typeface="Tahoma" panose="020B0604030504040204" pitchFamily="34" charset="0"/>
                <a:ea typeface="+mn-ea"/>
                <a:cs typeface="+mn-cs"/>
              </a:rPr>
              <a:t>Objetivos Secundarios</a:t>
            </a:r>
          </a:p>
        </p:txBody>
      </p:sp>
    </p:spTree>
    <p:extLst>
      <p:ext uri="{BB962C8B-B14F-4D97-AF65-F5344CB8AC3E}">
        <p14:creationId xmlns:p14="http://schemas.microsoft.com/office/powerpoint/2010/main" val="3974572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Criterios de inclusión: </a:t>
            </a:r>
          </a:p>
          <a:p>
            <a:pPr lvl="1"/>
            <a:r>
              <a:rPr lang="es-ES" dirty="0"/>
              <a:t>Haber otorgado el consentimiento informado por escrito firmado antes de realizar cualquiera de las actividades específicas de este estudio</a:t>
            </a:r>
          </a:p>
          <a:p>
            <a:pPr lvl="1"/>
            <a:r>
              <a:rPr lang="es-ES" dirty="0"/>
              <a:t>Presentar un adenocarcinoma de páncreas en cualquier estadio </a:t>
            </a:r>
          </a:p>
          <a:p>
            <a:pPr lvl="1"/>
            <a:r>
              <a:rPr lang="es-ES" dirty="0"/>
              <a:t>Edad mayor o igual a 18 años</a:t>
            </a:r>
          </a:p>
          <a:p>
            <a:pPr lvl="1"/>
            <a:r>
              <a:rPr lang="es-ES" dirty="0"/>
              <a:t>Presentar una supervivencia mínima de 3 años tras el diagnóstico</a:t>
            </a:r>
          </a:p>
          <a:p>
            <a:pPr lvl="1"/>
            <a:r>
              <a:rPr lang="es-ES" dirty="0"/>
              <a:t>Haber firmado el consentimiento informado para participar en el estudio </a:t>
            </a:r>
          </a:p>
          <a:p>
            <a:r>
              <a:rPr lang="es-ES" dirty="0"/>
              <a:t>Criterios de exclusión</a:t>
            </a:r>
          </a:p>
          <a:p>
            <a:pPr lvl="1"/>
            <a:r>
              <a:rPr lang="es-ES" dirty="0"/>
              <a:t>Histologías diferentes de ADP (i.e. tumores neuroendocrinos de páncreas, </a:t>
            </a:r>
            <a:r>
              <a:rPr lang="es-ES" dirty="0" err="1"/>
              <a:t>acinares</a:t>
            </a:r>
            <a:r>
              <a:rPr lang="es-ES" dirty="0"/>
              <a:t>, </a:t>
            </a:r>
            <a:r>
              <a:rPr lang="es-ES" dirty="0" err="1"/>
              <a:t>epidermoides</a:t>
            </a:r>
            <a:r>
              <a:rPr lang="es-ES" dirty="0"/>
              <a:t>) </a:t>
            </a:r>
          </a:p>
          <a:p>
            <a:pPr lvl="1"/>
            <a:r>
              <a:rPr lang="es-ES" dirty="0" err="1"/>
              <a:t>Ampuloma</a:t>
            </a:r>
            <a:endParaRPr lang="es-ES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90600" y="3795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dirty="0">
                <a:solidFill>
                  <a:schemeClr val="tx2"/>
                </a:solidFill>
                <a:latin typeface="Tahoma" panose="020B0604030504040204" pitchFamily="34" charset="0"/>
                <a:ea typeface="+mn-ea"/>
                <a:cs typeface="+mn-cs"/>
              </a:rPr>
              <a:t>Criterios de Inclusión / Exclusión</a:t>
            </a:r>
          </a:p>
        </p:txBody>
      </p:sp>
    </p:spTree>
    <p:extLst>
      <p:ext uri="{BB962C8B-B14F-4D97-AF65-F5344CB8AC3E}">
        <p14:creationId xmlns:p14="http://schemas.microsoft.com/office/powerpoint/2010/main" val="1022567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¿Definición de Largo Superviviente?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Varía según el estudio y el estadio</a:t>
            </a:r>
          </a:p>
          <a:p>
            <a:r>
              <a:rPr lang="es-ES" dirty="0"/>
              <a:t>Supervivencia global &gt; 5 años</a:t>
            </a:r>
          </a:p>
          <a:p>
            <a:r>
              <a:rPr lang="es-ES" dirty="0"/>
              <a:t>S. Libre de Enfermedad &gt; 3 años</a:t>
            </a:r>
          </a:p>
          <a:p>
            <a:r>
              <a:rPr lang="es-ES" dirty="0"/>
              <a:t>Supervivencia global &gt; 3 años </a:t>
            </a:r>
          </a:p>
          <a:p>
            <a:r>
              <a:rPr lang="es-ES" dirty="0"/>
              <a:t>Supervivencia global &gt; 10 años</a:t>
            </a:r>
          </a:p>
          <a:p>
            <a:endParaRPr lang="es-ES" dirty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FF0000"/>
                </a:solidFill>
              </a:rPr>
              <a:t>SLE ≥ 5 años en pacientes operados?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FF0000"/>
                </a:solidFill>
              </a:rPr>
              <a:t>S. Global ≥ 3 años en metastásicos?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>
                <a:solidFill>
                  <a:srgbClr val="FF0000"/>
                </a:solidFill>
              </a:rPr>
              <a:t>Estudio pareado con casos control con igual edad / sexo / estadio</a:t>
            </a:r>
          </a:p>
        </p:txBody>
      </p:sp>
    </p:spTree>
    <p:extLst>
      <p:ext uri="{BB962C8B-B14F-4D97-AF65-F5344CB8AC3E}">
        <p14:creationId xmlns:p14="http://schemas.microsoft.com/office/powerpoint/2010/main" val="25280046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594</Words>
  <Application>Microsoft Office PowerPoint</Application>
  <PresentationFormat>Panorámica</PresentationFormat>
  <Paragraphs>98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Tahoma</vt:lpstr>
      <vt:lpstr>Times New Roman</vt:lpstr>
      <vt:lpstr>Verdana</vt:lpstr>
      <vt:lpstr>Wingdings</vt:lpstr>
      <vt:lpstr>Tema de Office</vt:lpstr>
      <vt:lpstr>Presentación de PowerPoint</vt:lpstr>
      <vt:lpstr>En las últimas décadas se han producido grandes avances en la supervivencia de muchos cánceres…</vt:lpstr>
      <vt:lpstr>Presentación de PowerPoint</vt:lpstr>
      <vt:lpstr>Presentación de PowerPoint</vt:lpstr>
      <vt:lpstr>¿Qué sabemos?</vt:lpstr>
      <vt:lpstr>Objetivos Principales</vt:lpstr>
      <vt:lpstr>Presentación de PowerPoint</vt:lpstr>
      <vt:lpstr>Presentación de PowerPoint</vt:lpstr>
      <vt:lpstr>¿Definición de Largo Superviviente?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jaime.feliu@uam.es</dc:creator>
  <cp:lastModifiedBy>Jaime Feliu</cp:lastModifiedBy>
  <cp:revision>73</cp:revision>
  <dcterms:created xsi:type="dcterms:W3CDTF">2021-03-22T18:58:36Z</dcterms:created>
  <dcterms:modified xsi:type="dcterms:W3CDTF">2021-11-29T16:14:18Z</dcterms:modified>
</cp:coreProperties>
</file>